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259" r:id="rId2"/>
    <p:sldId id="380" r:id="rId3"/>
    <p:sldId id="289" r:id="rId4"/>
    <p:sldId id="291" r:id="rId5"/>
    <p:sldId id="371" r:id="rId6"/>
    <p:sldId id="257" r:id="rId7"/>
    <p:sldId id="372" r:id="rId8"/>
    <p:sldId id="323" r:id="rId9"/>
    <p:sldId id="290" r:id="rId10"/>
    <p:sldId id="326" r:id="rId11"/>
    <p:sldId id="327" r:id="rId12"/>
    <p:sldId id="325" r:id="rId13"/>
    <p:sldId id="373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7" r:id="rId22"/>
    <p:sldId id="335" r:id="rId23"/>
    <p:sldId id="338" r:id="rId24"/>
    <p:sldId id="339" r:id="rId25"/>
    <p:sldId id="368" r:id="rId26"/>
    <p:sldId id="369" r:id="rId27"/>
    <p:sldId id="370" r:id="rId28"/>
    <p:sldId id="341" r:id="rId29"/>
    <p:sldId id="340" r:id="rId30"/>
    <p:sldId id="342" r:id="rId31"/>
    <p:sldId id="377" r:id="rId32"/>
    <p:sldId id="378" r:id="rId33"/>
    <p:sldId id="379" r:id="rId34"/>
    <p:sldId id="374" r:id="rId35"/>
    <p:sldId id="344" r:id="rId36"/>
    <p:sldId id="272" r:id="rId37"/>
    <p:sldId id="351" r:id="rId38"/>
    <p:sldId id="343" r:id="rId39"/>
    <p:sldId id="345" r:id="rId40"/>
    <p:sldId id="346" r:id="rId41"/>
    <p:sldId id="347" r:id="rId42"/>
    <p:sldId id="348" r:id="rId43"/>
    <p:sldId id="349" r:id="rId44"/>
    <p:sldId id="350" r:id="rId45"/>
    <p:sldId id="375" r:id="rId46"/>
    <p:sldId id="352" r:id="rId47"/>
    <p:sldId id="356" r:id="rId48"/>
    <p:sldId id="358" r:id="rId49"/>
    <p:sldId id="359" r:id="rId50"/>
    <p:sldId id="360" r:id="rId51"/>
    <p:sldId id="355" r:id="rId52"/>
    <p:sldId id="357" r:id="rId53"/>
    <p:sldId id="354" r:id="rId54"/>
    <p:sldId id="364" r:id="rId55"/>
    <p:sldId id="365" r:id="rId56"/>
    <p:sldId id="353" r:id="rId57"/>
    <p:sldId id="362" r:id="rId58"/>
    <p:sldId id="366" r:id="rId59"/>
  </p:sldIdLst>
  <p:sldSz cx="12192000" cy="6858000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65"/>
    <a:srgbClr val="00204F"/>
    <a:srgbClr val="EEA1A1"/>
    <a:srgbClr val="004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152" autoAdjust="0"/>
  </p:normalViewPr>
  <p:slideViewPr>
    <p:cSldViewPr snapToGrid="0">
      <p:cViewPr varScale="1">
        <p:scale>
          <a:sx n="104" d="100"/>
          <a:sy n="104" d="100"/>
        </p:scale>
        <p:origin x="7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9E5C8A59-78BE-45A7-9892-10844EAABEBC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6" y="4821239"/>
            <a:ext cx="5510213" cy="394493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1A3C8304-5FC2-4A3D-AAF9-A1AD884CF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61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C8304-5FC2-4A3D-AAF9-A1AD884CF33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388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FC6B2-28A5-501F-F34C-64FF40FD3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2A2E4-D9F2-F661-1056-253D801A8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3596E4-185E-EF1C-70F2-0F09E26FB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FE3A3-222A-2ACD-3B4B-9437EB95C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C8304-5FC2-4A3D-AAF9-A1AD884CF33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16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14098-4509-8D72-BB6F-EC25810D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CA1F13-5159-EEA5-CBE1-5A3253CE0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ABD24-9BBF-D8FE-5FE9-0B1CF7A1CD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6F46-79F7-4DC8-D4F5-301212602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C8304-5FC2-4A3D-AAF9-A1AD884CF33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588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69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494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93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181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96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992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504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20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84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418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791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6442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702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4261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069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678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78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D7CD424-E012-4393-B4B1-DF1D9447F679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ADB3C55-41C7-4C68-98E1-DCA34BEA4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473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C4D8F8-2699-5010-A602-E34DFF63057D}"/>
              </a:ext>
            </a:extLst>
          </p:cNvPr>
          <p:cNvSpPr txBox="1">
            <a:spLocks/>
          </p:cNvSpPr>
          <p:nvPr/>
        </p:nvSpPr>
        <p:spPr>
          <a:xfrm>
            <a:off x="301752" y="313944"/>
            <a:ext cx="11588496" cy="623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400" dirty="0">
                <a:solidFill>
                  <a:schemeClr val="bg1"/>
                </a:solidFill>
                <a:latin typeface="AgentConDB" panose="00000700000000000000" pitchFamily="2" charset="0"/>
              </a:rPr>
              <a:t>PERKEMBANGAN ILMU FIQIH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5400" dirty="0">
                <a:solidFill>
                  <a:schemeClr val="bg1"/>
                </a:solidFill>
                <a:latin typeface="AgentConDB" panose="00000700000000000000" pitchFamily="2" charset="0"/>
              </a:rPr>
              <a:t>DARI MASA KEMASA</a:t>
            </a:r>
          </a:p>
          <a:p>
            <a:pPr marL="0" indent="0" algn="ctr">
              <a:buNone/>
            </a:pPr>
            <a:r>
              <a:rPr lang="en-US" altLang="en-US" sz="3000" dirty="0">
                <a:solidFill>
                  <a:schemeClr val="bg1"/>
                </a:solidFill>
                <a:latin typeface="AgentConDB" panose="00000700000000000000" pitchFamily="2" charset="0"/>
              </a:rPr>
              <a:t>(</a:t>
            </a:r>
            <a:r>
              <a:rPr lang="en-US" altLang="en-US" sz="3000" dirty="0" err="1">
                <a:solidFill>
                  <a:schemeClr val="bg1"/>
                </a:solidFill>
                <a:latin typeface="AgentConDB" panose="00000700000000000000" pitchFamily="2" charset="0"/>
              </a:rPr>
              <a:t>Diringkas</a:t>
            </a:r>
            <a:r>
              <a:rPr lang="en-US" altLang="en-US" sz="3000" dirty="0">
                <a:solidFill>
                  <a:schemeClr val="bg1"/>
                </a:solidFill>
                <a:latin typeface="AgentConDB" panose="00000700000000000000" pitchFamily="2" charset="0"/>
              </a:rPr>
              <a:t> </a:t>
            </a:r>
            <a:r>
              <a:rPr lang="en-US" altLang="en-US" sz="3000" dirty="0" err="1">
                <a:solidFill>
                  <a:schemeClr val="bg1"/>
                </a:solidFill>
                <a:latin typeface="AgentConDB" panose="00000700000000000000" pitchFamily="2" charset="0"/>
              </a:rPr>
              <a:t>dari</a:t>
            </a:r>
            <a:r>
              <a:rPr lang="en-US" altLang="en-US" sz="3000" dirty="0">
                <a:solidFill>
                  <a:schemeClr val="bg1"/>
                </a:solidFill>
                <a:latin typeface="AgentConDB" panose="00000700000000000000" pitchFamily="2" charset="0"/>
              </a:rPr>
              <a:t> </a:t>
            </a:r>
            <a:r>
              <a:rPr lang="en-US" altLang="en-US" sz="3000" dirty="0" err="1">
                <a:solidFill>
                  <a:schemeClr val="bg1"/>
                </a:solidFill>
                <a:latin typeface="AgentConDB" panose="00000700000000000000" pitchFamily="2" charset="0"/>
              </a:rPr>
              <a:t>Penjelasan</a:t>
            </a:r>
            <a:r>
              <a:rPr lang="en-US" altLang="en-US" sz="3000" dirty="0">
                <a:solidFill>
                  <a:schemeClr val="bg1"/>
                </a:solidFill>
                <a:latin typeface="AgentConDB" panose="00000700000000000000" pitchFamily="2" charset="0"/>
              </a:rPr>
              <a:t> Dr. Amir Bahjat dan Kitab </a:t>
            </a:r>
            <a:r>
              <a:rPr lang="en-US" altLang="en-US" sz="3000" dirty="0" err="1">
                <a:solidFill>
                  <a:schemeClr val="bg1"/>
                </a:solidFill>
                <a:latin typeface="AgentConDB" panose="00000700000000000000" pitchFamily="2" charset="0"/>
              </a:rPr>
              <a:t>Shohih</a:t>
            </a:r>
            <a:r>
              <a:rPr lang="en-US" altLang="en-US" sz="3000" dirty="0">
                <a:solidFill>
                  <a:schemeClr val="bg1"/>
                </a:solidFill>
                <a:latin typeface="AgentConDB" panose="00000700000000000000" pitchFamily="2" charset="0"/>
              </a:rPr>
              <a:t> </a:t>
            </a:r>
            <a:r>
              <a:rPr lang="en-US" altLang="en-US" sz="3000" dirty="0" err="1">
                <a:solidFill>
                  <a:schemeClr val="bg1"/>
                </a:solidFill>
                <a:latin typeface="AgentConDB" panose="00000700000000000000" pitchFamily="2" charset="0"/>
              </a:rPr>
              <a:t>Fiqih</a:t>
            </a:r>
            <a:r>
              <a:rPr lang="en-US" altLang="en-US" sz="3000" dirty="0">
                <a:solidFill>
                  <a:schemeClr val="bg1"/>
                </a:solidFill>
                <a:latin typeface="AgentConDB" panose="00000700000000000000" pitchFamily="2" charset="0"/>
              </a:rPr>
              <a:t> Sunnah)</a:t>
            </a:r>
          </a:p>
          <a:p>
            <a:pPr marL="0" indent="0" algn="ctr">
              <a:buNone/>
            </a:pPr>
            <a:endParaRPr lang="en-US" altLang="en-US" sz="5400" dirty="0">
              <a:solidFill>
                <a:schemeClr val="bg1"/>
              </a:solidFill>
              <a:latin typeface="AgentConDB" panose="00000700000000000000" pitchFamily="2" charset="0"/>
            </a:endParaRPr>
          </a:p>
          <a:p>
            <a:pPr marL="0" indent="0" algn="ctr">
              <a:buNone/>
            </a:pPr>
            <a:r>
              <a:rPr lang="en-US" altLang="en-US" sz="3600" dirty="0" err="1">
                <a:solidFill>
                  <a:schemeClr val="bg1"/>
                </a:solidFill>
                <a:latin typeface="AgentConDB" panose="00000700000000000000" pitchFamily="2" charset="0"/>
              </a:rPr>
              <a:t>Disusun</a:t>
            </a:r>
            <a:r>
              <a:rPr lang="en-US" altLang="en-US" sz="3600" dirty="0">
                <a:solidFill>
                  <a:schemeClr val="bg1"/>
                </a:solidFill>
                <a:latin typeface="AgentConDB" panose="00000700000000000000" pitchFamily="2" charset="0"/>
              </a:rPr>
              <a:t> oleh:</a:t>
            </a:r>
          </a:p>
          <a:p>
            <a:pPr marL="0" indent="0" algn="ctr">
              <a:buNone/>
            </a:pPr>
            <a:r>
              <a:rPr lang="en-US" altLang="en-US" sz="3600" dirty="0" err="1">
                <a:solidFill>
                  <a:schemeClr val="bg1"/>
                </a:solidFill>
                <a:latin typeface="AgentConDB" panose="00000700000000000000" pitchFamily="2" charset="0"/>
              </a:rPr>
              <a:t>Samsuril</a:t>
            </a:r>
            <a:r>
              <a:rPr lang="en-US" altLang="en-US" sz="3600" dirty="0">
                <a:solidFill>
                  <a:schemeClr val="bg1"/>
                </a:solidFill>
                <a:latin typeface="AgentConDB" panose="00000700000000000000" pitchFamily="2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AgentConDB" panose="00000700000000000000" pitchFamily="2" charset="0"/>
              </a:rPr>
              <a:t>Wa’di</a:t>
            </a:r>
            <a:r>
              <a:rPr lang="en-US" altLang="en-US" sz="3600" dirty="0">
                <a:solidFill>
                  <a:schemeClr val="bg1"/>
                </a:solidFill>
                <a:latin typeface="AgentConDB" panose="00000700000000000000" pitchFamily="2" charset="0"/>
              </a:rPr>
              <a:t>, S.H., </a:t>
            </a:r>
            <a:r>
              <a:rPr lang="en-US" altLang="en-US" sz="3600" dirty="0" err="1">
                <a:solidFill>
                  <a:schemeClr val="bg1"/>
                </a:solidFill>
                <a:latin typeface="AgentConDB" panose="00000700000000000000" pitchFamily="2" charset="0"/>
              </a:rPr>
              <a:t>M.Pd</a:t>
            </a:r>
            <a:r>
              <a:rPr lang="en-US" altLang="en-US" sz="3600" dirty="0">
                <a:solidFill>
                  <a:schemeClr val="bg1"/>
                </a:solidFill>
                <a:latin typeface="AgentConDB" panose="00000700000000000000" pitchFamily="2" charset="0"/>
              </a:rPr>
              <a:t>., Ph.D.,</a:t>
            </a:r>
          </a:p>
          <a:p>
            <a:pPr marL="0" indent="0" algn="ctr">
              <a:buNone/>
            </a:pPr>
            <a:endParaRPr lang="en-US" altLang="en-US" sz="3200" dirty="0">
              <a:solidFill>
                <a:schemeClr val="bg1"/>
              </a:solidFill>
              <a:latin typeface="AgentConDB" panose="00000700000000000000" pitchFamily="2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800" dirty="0">
                <a:solidFill>
                  <a:schemeClr val="bg1"/>
                </a:solidFill>
                <a:latin typeface="AgentConDB" panose="00000700000000000000" pitchFamily="2" charset="0"/>
              </a:rPr>
              <a:t>Kajian Rutin Senin Pagi di Masjid At-Tawheed</a:t>
            </a:r>
          </a:p>
          <a:p>
            <a:pPr marL="0" indent="0" algn="ctr">
              <a:buNone/>
            </a:pPr>
            <a:r>
              <a:rPr lang="en-US" altLang="en-US" sz="2800" dirty="0">
                <a:solidFill>
                  <a:schemeClr val="bg1"/>
                </a:solidFill>
                <a:latin typeface="AgentConDB" panose="00000700000000000000" pitchFamily="2" charset="0"/>
              </a:rPr>
              <a:t>Al-Khor Community – Qatar (2025/1447)</a:t>
            </a:r>
          </a:p>
        </p:txBody>
      </p:sp>
    </p:spTree>
    <p:extLst>
      <p:ext uri="{BB962C8B-B14F-4D97-AF65-F5344CB8AC3E}">
        <p14:creationId xmlns:p14="http://schemas.microsoft.com/office/powerpoint/2010/main" val="744582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30+ Gambar Kaligrafi Bismillah Yang Mudah">
            <a:extLst>
              <a:ext uri="{FF2B5EF4-FFF2-40B4-BE49-F238E27FC236}">
                <a16:creationId xmlns:a16="http://schemas.microsoft.com/office/drawing/2014/main" id="{9B7A0EA5-CCC8-0004-35E0-E773A2B5A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220" y="2310"/>
            <a:ext cx="8423562" cy="685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824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43F88-B3F7-2EDD-5926-B27051AD8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5223070-CB89-E816-F08F-D7E65A467110}"/>
              </a:ext>
            </a:extLst>
          </p:cNvPr>
          <p:cNvSpPr/>
          <p:nvPr/>
        </p:nvSpPr>
        <p:spPr>
          <a:xfrm>
            <a:off x="167641" y="2959362"/>
            <a:ext cx="2054351" cy="1915770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endParaRPr lang="en-GB" sz="3200" b="1" dirty="0">
              <a:solidFill>
                <a:schemeClr val="bg1"/>
              </a:solidFill>
              <a:effectLst/>
              <a:latin typeface="Rockwell" panose="02060603020205020403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C8F0967-457E-5CCD-189F-566D02275646}"/>
              </a:ext>
            </a:extLst>
          </p:cNvPr>
          <p:cNvSpPr/>
          <p:nvPr/>
        </p:nvSpPr>
        <p:spPr>
          <a:xfrm>
            <a:off x="2738629" y="2684885"/>
            <a:ext cx="2417065" cy="6403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Objek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EDDA96-D542-AA95-8DA1-B246FDD6AB84}"/>
              </a:ext>
            </a:extLst>
          </p:cNvPr>
          <p:cNvSpPr/>
          <p:nvPr/>
        </p:nvSpPr>
        <p:spPr>
          <a:xfrm>
            <a:off x="2738629" y="4703151"/>
            <a:ext cx="2417066" cy="6403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Sumber</a:t>
            </a:r>
            <a:r>
              <a:rPr lang="en-US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2B018A-D150-A141-670B-0BD979DB599E}"/>
              </a:ext>
            </a:extLst>
          </p:cNvPr>
          <p:cNvCxnSpPr>
            <a:cxnSpLocks/>
            <a:stCxn id="2" idx="6"/>
            <a:endCxn id="3" idx="1"/>
          </p:cNvCxnSpPr>
          <p:nvPr/>
        </p:nvCxnSpPr>
        <p:spPr>
          <a:xfrm flipV="1">
            <a:off x="2221992" y="3005082"/>
            <a:ext cx="516637" cy="91216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5089DB0-12CF-19DB-2354-640A5A01C68D}"/>
              </a:ext>
            </a:extLst>
          </p:cNvPr>
          <p:cNvCxnSpPr>
            <a:cxnSpLocks/>
            <a:stCxn id="2" idx="6"/>
            <a:endCxn id="4" idx="1"/>
          </p:cNvCxnSpPr>
          <p:nvPr/>
        </p:nvCxnSpPr>
        <p:spPr>
          <a:xfrm>
            <a:off x="2221992" y="3917247"/>
            <a:ext cx="516637" cy="110610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1E87E29-269D-B160-76E0-90764365E965}"/>
              </a:ext>
            </a:extLst>
          </p:cNvPr>
          <p:cNvCxnSpPr>
            <a:cxnSpLocks/>
            <a:stCxn id="2" idx="6"/>
            <a:endCxn id="8" idx="1"/>
          </p:cNvCxnSpPr>
          <p:nvPr/>
        </p:nvCxnSpPr>
        <p:spPr>
          <a:xfrm>
            <a:off x="2221992" y="3917247"/>
            <a:ext cx="516637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65E41E-9265-F838-A4D0-D7DBD1798294}"/>
              </a:ext>
            </a:extLst>
          </p:cNvPr>
          <p:cNvSpPr/>
          <p:nvPr/>
        </p:nvSpPr>
        <p:spPr>
          <a:xfrm>
            <a:off x="2738629" y="3597050"/>
            <a:ext cx="2417066" cy="6403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Keutamaan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190948C-0BE0-5A5F-513A-0B9D71828CFF}"/>
              </a:ext>
            </a:extLst>
          </p:cNvPr>
          <p:cNvSpPr/>
          <p:nvPr/>
        </p:nvSpPr>
        <p:spPr>
          <a:xfrm>
            <a:off x="2738629" y="833686"/>
            <a:ext cx="2417065" cy="64039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Pengertian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084DD11-6B02-9F97-4EF4-BA10278ED836}"/>
              </a:ext>
            </a:extLst>
          </p:cNvPr>
          <p:cNvSpPr/>
          <p:nvPr/>
        </p:nvSpPr>
        <p:spPr>
          <a:xfrm>
            <a:off x="2721862" y="5682061"/>
            <a:ext cx="2417066" cy="917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Hukum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Mempelajari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9C4D186-51AE-E908-2F9E-7CC271AD3355}"/>
              </a:ext>
            </a:extLst>
          </p:cNvPr>
          <p:cNvSpPr/>
          <p:nvPr/>
        </p:nvSpPr>
        <p:spPr>
          <a:xfrm>
            <a:off x="5588871" y="67670"/>
            <a:ext cx="1353313" cy="64039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Bahasa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584E7D9-9808-F989-9066-B11344977474}"/>
              </a:ext>
            </a:extLst>
          </p:cNvPr>
          <p:cNvSpPr/>
          <p:nvPr/>
        </p:nvSpPr>
        <p:spPr>
          <a:xfrm>
            <a:off x="5588871" y="826622"/>
            <a:ext cx="1353313" cy="64039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9A2371C-543C-2507-696D-F1EC40870028}"/>
              </a:ext>
            </a:extLst>
          </p:cNvPr>
          <p:cNvSpPr/>
          <p:nvPr/>
        </p:nvSpPr>
        <p:spPr>
          <a:xfrm>
            <a:off x="5588871" y="1722571"/>
            <a:ext cx="1353313" cy="64039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Istilah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AFF9F11-63CA-5FC7-865B-E8669926CC5B}"/>
              </a:ext>
            </a:extLst>
          </p:cNvPr>
          <p:cNvSpPr/>
          <p:nvPr/>
        </p:nvSpPr>
        <p:spPr>
          <a:xfrm>
            <a:off x="7360923" y="148403"/>
            <a:ext cx="2231133" cy="4709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Pemahaman</a:t>
            </a:r>
            <a:endParaRPr lang="en-GB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3EDB462-A1F6-35D5-F23E-F5BEE98836A6}"/>
              </a:ext>
            </a:extLst>
          </p:cNvPr>
          <p:cNvSpPr/>
          <p:nvPr/>
        </p:nvSpPr>
        <p:spPr>
          <a:xfrm>
            <a:off x="7360923" y="823178"/>
            <a:ext cx="3483860" cy="64039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masalah-masalah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agama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endParaRPr lang="en-GB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DFA0742-3009-A85F-47FD-DA9C2AB8191B}"/>
              </a:ext>
            </a:extLst>
          </p:cNvPr>
          <p:cNvSpPr/>
          <p:nvPr/>
        </p:nvSpPr>
        <p:spPr>
          <a:xfrm>
            <a:off x="7367018" y="1525591"/>
            <a:ext cx="4264151" cy="101639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hukum-hukum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far'iyah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cabang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atau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hukum-hukum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amaliyah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praktis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berkaitan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perbuatan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mukallaf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D5C54A4-255F-88D3-2A92-0E2A5CF1B24E}"/>
              </a:ext>
            </a:extLst>
          </p:cNvPr>
          <p:cNvSpPr/>
          <p:nvPr/>
        </p:nvSpPr>
        <p:spPr>
          <a:xfrm>
            <a:off x="5588870" y="3433479"/>
            <a:ext cx="5202937" cy="41999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Keutamaan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menuntut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</a:t>
            </a:r>
            <a:endParaRPr lang="en-GB" sz="2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411DF6E-A2DC-9BA3-E3B8-0C169BABE958}"/>
              </a:ext>
            </a:extLst>
          </p:cNvPr>
          <p:cNvSpPr/>
          <p:nvPr/>
        </p:nvSpPr>
        <p:spPr>
          <a:xfrm>
            <a:off x="5588870" y="3965183"/>
            <a:ext cx="3809637" cy="42021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Keutamaan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khusus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endParaRPr lang="en-GB" sz="2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11AEEFC-6090-7D0F-8C77-CB7E7226E203}"/>
              </a:ext>
            </a:extLst>
          </p:cNvPr>
          <p:cNvSpPr/>
          <p:nvPr/>
        </p:nvSpPr>
        <p:spPr>
          <a:xfrm>
            <a:off x="5588870" y="5590072"/>
            <a:ext cx="2417066" cy="5699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Fardhu</a:t>
            </a:r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 ‘Ain</a:t>
            </a:r>
            <a:endParaRPr lang="en-GB" sz="2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99AB54A-096F-48E9-30AB-9025E3CA89D5}"/>
              </a:ext>
            </a:extLst>
          </p:cNvPr>
          <p:cNvSpPr/>
          <p:nvPr/>
        </p:nvSpPr>
        <p:spPr>
          <a:xfrm>
            <a:off x="5588871" y="6243269"/>
            <a:ext cx="2417066" cy="5699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Fardhu</a:t>
            </a:r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Kifayah</a:t>
            </a:r>
            <a:endParaRPr lang="en-GB" sz="2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1F3B6D2-9B19-7C62-E762-5E222B405B75}"/>
              </a:ext>
            </a:extLst>
          </p:cNvPr>
          <p:cNvSpPr/>
          <p:nvPr/>
        </p:nvSpPr>
        <p:spPr>
          <a:xfrm>
            <a:off x="5588870" y="2684885"/>
            <a:ext cx="5989323" cy="6403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Perbuatan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hamba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segi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keterkaitan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dengannya</a:t>
            </a:r>
            <a:endParaRPr lang="en-GB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12E6854-678B-5531-7250-534E2CD35983}"/>
              </a:ext>
            </a:extLst>
          </p:cNvPr>
          <p:cNvSpPr/>
          <p:nvPr/>
        </p:nvSpPr>
        <p:spPr>
          <a:xfrm>
            <a:off x="5588870" y="4559195"/>
            <a:ext cx="4396380" cy="9283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Kembali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rinci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menjelaskan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bersumber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Al-Qur'an, Sunnah dan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ijma’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EEEA818-2848-FF81-CE01-5AD87905E9F4}"/>
              </a:ext>
            </a:extLst>
          </p:cNvPr>
          <p:cNvCxnSpPr>
            <a:cxnSpLocks/>
            <a:stCxn id="2" idx="6"/>
            <a:endCxn id="13" idx="1"/>
          </p:cNvCxnSpPr>
          <p:nvPr/>
        </p:nvCxnSpPr>
        <p:spPr>
          <a:xfrm>
            <a:off x="2221992" y="3917247"/>
            <a:ext cx="499870" cy="222345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C7140C9-E111-D2DA-FA14-380DA8C7E9A4}"/>
              </a:ext>
            </a:extLst>
          </p:cNvPr>
          <p:cNvCxnSpPr>
            <a:cxnSpLocks/>
            <a:stCxn id="2" idx="6"/>
            <a:endCxn id="11" idx="1"/>
          </p:cNvCxnSpPr>
          <p:nvPr/>
        </p:nvCxnSpPr>
        <p:spPr>
          <a:xfrm flipV="1">
            <a:off x="2221992" y="1153883"/>
            <a:ext cx="516637" cy="276336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AE7731D-8604-3632-70E1-0271545348D1}"/>
              </a:ext>
            </a:extLst>
          </p:cNvPr>
          <p:cNvCxnSpPr>
            <a:cxnSpLocks/>
            <a:stCxn id="13" idx="3"/>
            <a:endCxn id="30" idx="1"/>
          </p:cNvCxnSpPr>
          <p:nvPr/>
        </p:nvCxnSpPr>
        <p:spPr>
          <a:xfrm flipV="1">
            <a:off x="5138928" y="5875064"/>
            <a:ext cx="449942" cy="26563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0A16F3D-C6EC-D6CB-7A74-78DE5545F0AC}"/>
              </a:ext>
            </a:extLst>
          </p:cNvPr>
          <p:cNvCxnSpPr>
            <a:cxnSpLocks/>
            <a:stCxn id="4" idx="3"/>
            <a:endCxn id="14" idx="1"/>
          </p:cNvCxnSpPr>
          <p:nvPr/>
        </p:nvCxnSpPr>
        <p:spPr>
          <a:xfrm>
            <a:off x="5155695" y="5023348"/>
            <a:ext cx="433175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AB6B479-318D-CFD1-E606-9AD1F6C8837E}"/>
              </a:ext>
            </a:extLst>
          </p:cNvPr>
          <p:cNvCxnSpPr>
            <a:cxnSpLocks/>
            <a:stCxn id="8" idx="3"/>
            <a:endCxn id="28" idx="1"/>
          </p:cNvCxnSpPr>
          <p:nvPr/>
        </p:nvCxnSpPr>
        <p:spPr>
          <a:xfrm>
            <a:off x="5155695" y="3917247"/>
            <a:ext cx="433175" cy="25804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18C9E71-F5D6-D772-488A-751AD88BD01C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>
            <a:off x="5138928" y="6140700"/>
            <a:ext cx="449943" cy="38756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E0BA6AC-B278-58AB-DA1E-66DB7D131BBF}"/>
              </a:ext>
            </a:extLst>
          </p:cNvPr>
          <p:cNvCxnSpPr>
            <a:cxnSpLocks/>
            <a:stCxn id="8" idx="3"/>
            <a:endCxn id="27" idx="1"/>
          </p:cNvCxnSpPr>
          <p:nvPr/>
        </p:nvCxnSpPr>
        <p:spPr>
          <a:xfrm flipV="1">
            <a:off x="5155695" y="3643475"/>
            <a:ext cx="433175" cy="27377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531341A-329F-1EE5-4F9B-F8F6ABD35259}"/>
              </a:ext>
            </a:extLst>
          </p:cNvPr>
          <p:cNvCxnSpPr>
            <a:cxnSpLocks/>
            <a:stCxn id="3" idx="3"/>
            <a:endCxn id="10" idx="1"/>
          </p:cNvCxnSpPr>
          <p:nvPr/>
        </p:nvCxnSpPr>
        <p:spPr>
          <a:xfrm>
            <a:off x="5155694" y="3005082"/>
            <a:ext cx="433176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610B441-F67F-8DD0-A99C-FC9D022FBF75}"/>
              </a:ext>
            </a:extLst>
          </p:cNvPr>
          <p:cNvCxnSpPr>
            <a:cxnSpLocks/>
            <a:stCxn id="20" idx="3"/>
            <a:endCxn id="23" idx="1"/>
          </p:cNvCxnSpPr>
          <p:nvPr/>
        </p:nvCxnSpPr>
        <p:spPr>
          <a:xfrm flipV="1">
            <a:off x="6942184" y="383885"/>
            <a:ext cx="418739" cy="398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D3BA4D8-6DEA-4F5B-A401-A02881040505}"/>
              </a:ext>
            </a:extLst>
          </p:cNvPr>
          <p:cNvCxnSpPr>
            <a:cxnSpLocks/>
            <a:stCxn id="11" idx="3"/>
            <a:endCxn id="22" idx="1"/>
          </p:cNvCxnSpPr>
          <p:nvPr/>
        </p:nvCxnSpPr>
        <p:spPr>
          <a:xfrm>
            <a:off x="5155694" y="1153883"/>
            <a:ext cx="433177" cy="88888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01F6641-70A1-DB28-C759-9726C5BF09F9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 flipV="1">
            <a:off x="5155694" y="1146819"/>
            <a:ext cx="433177" cy="706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196EA01-4199-A723-354D-20A6DD30BDF7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 flipV="1">
            <a:off x="5155694" y="387867"/>
            <a:ext cx="433177" cy="76601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44A0422-9962-8DCE-34A1-C2367BE36B2A}"/>
              </a:ext>
            </a:extLst>
          </p:cNvPr>
          <p:cNvCxnSpPr>
            <a:cxnSpLocks/>
            <a:stCxn id="21" idx="3"/>
            <a:endCxn id="24" idx="1"/>
          </p:cNvCxnSpPr>
          <p:nvPr/>
        </p:nvCxnSpPr>
        <p:spPr>
          <a:xfrm flipV="1">
            <a:off x="6942184" y="1143375"/>
            <a:ext cx="418739" cy="344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89D162A-9044-7214-6865-C027FF6C6BF7}"/>
              </a:ext>
            </a:extLst>
          </p:cNvPr>
          <p:cNvCxnSpPr>
            <a:cxnSpLocks/>
            <a:stCxn id="22" idx="3"/>
            <a:endCxn id="25" idx="1"/>
          </p:cNvCxnSpPr>
          <p:nvPr/>
        </p:nvCxnSpPr>
        <p:spPr>
          <a:xfrm flipV="1">
            <a:off x="6942184" y="2033788"/>
            <a:ext cx="424834" cy="898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10C8CF7-E350-168F-713A-0A1B6B2D90B5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E2A2A03-4C65-0D53-B54E-B4EF6A53F917}"/>
              </a:ext>
            </a:extLst>
          </p:cNvPr>
          <p:cNvSpPr/>
          <p:nvPr/>
        </p:nvSpPr>
        <p:spPr>
          <a:xfrm>
            <a:off x="10040114" y="3880903"/>
            <a:ext cx="2090085" cy="25706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50" dirty="0">
                <a:latin typeface="Rockwell" panose="02060603020205020403" pitchFamily="18" charset="0"/>
              </a:rPr>
              <a:t>Imam </a:t>
            </a:r>
            <a:r>
              <a:rPr lang="en-GB" sz="1250" dirty="0" err="1">
                <a:latin typeface="Rockwell" panose="02060603020205020403" pitchFamily="18" charset="0"/>
              </a:rPr>
              <a:t>Ibnul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Jauzi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rahimahullah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berkata</a:t>
            </a:r>
            <a:r>
              <a:rPr lang="en-GB" sz="1250" dirty="0">
                <a:latin typeface="Rockwell" panose="02060603020205020403" pitchFamily="18" charset="0"/>
              </a:rPr>
              <a:t>:</a:t>
            </a:r>
            <a:br>
              <a:rPr lang="en-GB" sz="1250" dirty="0">
                <a:latin typeface="Rockwell" panose="02060603020205020403" pitchFamily="18" charset="0"/>
              </a:rPr>
            </a:br>
            <a:r>
              <a:rPr lang="en-GB" sz="1250" i="1" dirty="0">
                <a:latin typeface="Rockwell" panose="02060603020205020403" pitchFamily="18" charset="0"/>
              </a:rPr>
              <a:t>"Dalil </a:t>
            </a:r>
            <a:r>
              <a:rPr lang="en-GB" sz="1250" i="1" dirty="0" err="1">
                <a:latin typeface="Rockwell" panose="02060603020205020403" pitchFamily="18" charset="0"/>
              </a:rPr>
              <a:t>terbesar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atas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keutamaan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sesuatu</a:t>
            </a:r>
            <a:r>
              <a:rPr lang="en-GB" sz="1250" i="1" dirty="0">
                <a:latin typeface="Rockwell" panose="02060603020205020403" pitchFamily="18" charset="0"/>
              </a:rPr>
              <a:t> adalah </a:t>
            </a:r>
            <a:r>
              <a:rPr lang="en-GB" sz="1250" i="1" dirty="0" err="1">
                <a:latin typeface="Rockwell" panose="02060603020205020403" pitchFamily="18" charset="0"/>
              </a:rPr>
              <a:t>melihat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hasilnya</a:t>
            </a:r>
            <a:r>
              <a:rPr lang="en-GB" sz="1250" i="1" dirty="0">
                <a:latin typeface="Rockwell" panose="02060603020205020403" pitchFamily="18" charset="0"/>
              </a:rPr>
              <a:t>, dan </a:t>
            </a:r>
            <a:r>
              <a:rPr lang="en-GB" sz="1250" i="1" dirty="0" err="1">
                <a:latin typeface="Rockwell" panose="02060603020205020403" pitchFamily="18" charset="0"/>
              </a:rPr>
              <a:t>barangsiapa</a:t>
            </a:r>
            <a:r>
              <a:rPr lang="en-GB" sz="1250" i="1" dirty="0">
                <a:latin typeface="Rockwell" panose="02060603020205020403" pitchFamily="18" charset="0"/>
              </a:rPr>
              <a:t> yang </a:t>
            </a:r>
            <a:r>
              <a:rPr lang="en-GB" sz="1250" i="1" dirty="0" err="1">
                <a:latin typeface="Rockwell" panose="02060603020205020403" pitchFamily="18" charset="0"/>
              </a:rPr>
              <a:t>merenungkan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hasil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fikih</a:t>
            </a:r>
            <a:r>
              <a:rPr lang="en-GB" sz="1250" i="1" dirty="0">
                <a:latin typeface="Rockwell" panose="02060603020205020403" pitchFamily="18" charset="0"/>
              </a:rPr>
              <a:t>, </a:t>
            </a:r>
            <a:r>
              <a:rPr lang="en-GB" sz="1250" i="1" dirty="0" err="1">
                <a:latin typeface="Rockwell" panose="02060603020205020403" pitchFamily="18" charset="0"/>
              </a:rPr>
              <a:t>ia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akan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mengetahui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bahwa</a:t>
            </a:r>
            <a:r>
              <a:rPr lang="en-GB" sz="1250" i="1" dirty="0">
                <a:latin typeface="Rockwell" panose="02060603020205020403" pitchFamily="18" charset="0"/>
              </a:rPr>
              <a:t> </a:t>
            </a:r>
            <a:r>
              <a:rPr lang="en-GB" sz="1250" i="1" dirty="0" err="1">
                <a:latin typeface="Rockwell" panose="02060603020205020403" pitchFamily="18" charset="0"/>
              </a:rPr>
              <a:t>ia</a:t>
            </a:r>
            <a:r>
              <a:rPr lang="en-GB" sz="1250" i="1" dirty="0">
                <a:latin typeface="Rockwell" panose="02060603020205020403" pitchFamily="18" charset="0"/>
              </a:rPr>
              <a:t> adalah </a:t>
            </a:r>
            <a:r>
              <a:rPr lang="en-GB" sz="1250" i="1" dirty="0" err="1">
                <a:latin typeface="Rockwell" panose="02060603020205020403" pitchFamily="18" charset="0"/>
              </a:rPr>
              <a:t>ilmu</a:t>
            </a:r>
            <a:r>
              <a:rPr lang="en-GB" sz="1250" i="1" dirty="0">
                <a:latin typeface="Rockwell" panose="02060603020205020403" pitchFamily="18" charset="0"/>
              </a:rPr>
              <a:t> yang paling </a:t>
            </a:r>
            <a:r>
              <a:rPr lang="en-GB" sz="1250" i="1" dirty="0" err="1">
                <a:latin typeface="Rockwell" panose="02060603020205020403" pitchFamily="18" charset="0"/>
              </a:rPr>
              <a:t>utama</a:t>
            </a:r>
            <a:r>
              <a:rPr lang="en-GB" sz="1250" i="1" dirty="0">
                <a:latin typeface="Rockwell" panose="02060603020205020403" pitchFamily="18" charset="0"/>
              </a:rPr>
              <a:t>." </a:t>
            </a:r>
          </a:p>
          <a:p>
            <a:r>
              <a:rPr lang="en-GB" sz="1250" dirty="0">
                <a:latin typeface="Rockwell" panose="02060603020205020403" pitchFamily="18" charset="0"/>
              </a:rPr>
              <a:t>(</a:t>
            </a:r>
            <a:r>
              <a:rPr lang="en-GB" sz="1250" dirty="0" err="1">
                <a:latin typeface="Rockwell" panose="02060603020205020403" pitchFamily="18" charset="0"/>
              </a:rPr>
              <a:t>Ibnul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Jauzi</a:t>
            </a:r>
            <a:r>
              <a:rPr lang="en-GB" sz="1250" dirty="0">
                <a:latin typeface="Rockwell" panose="02060603020205020403" pitchFamily="18" charset="0"/>
              </a:rPr>
              <a:t>, </a:t>
            </a:r>
            <a:r>
              <a:rPr lang="en-GB" sz="1250" i="1" dirty="0" err="1">
                <a:latin typeface="Rockwell" panose="02060603020205020403" pitchFamily="18" charset="0"/>
              </a:rPr>
              <a:t>Saydul</a:t>
            </a:r>
            <a:r>
              <a:rPr lang="en-GB" sz="1250" i="1" dirty="0">
                <a:latin typeface="Rockwell" panose="02060603020205020403" pitchFamily="18" charset="0"/>
              </a:rPr>
              <a:t> Khatir</a:t>
            </a:r>
            <a:r>
              <a:rPr lang="en-GB" sz="1250" dirty="0">
                <a:latin typeface="Rockwell" panose="02060603020205020403" pitchFamily="18" charset="0"/>
              </a:rPr>
              <a:t>, </a:t>
            </a:r>
            <a:r>
              <a:rPr lang="en-GB" sz="1250" dirty="0" err="1">
                <a:latin typeface="Rockwell" panose="02060603020205020403" pitchFamily="18" charset="0"/>
              </a:rPr>
              <a:t>hlm</a:t>
            </a:r>
            <a:r>
              <a:rPr lang="en-GB" sz="1250" dirty="0">
                <a:latin typeface="Rockwell" panose="02060603020205020403" pitchFamily="18" charset="0"/>
              </a:rPr>
              <a:t>. 100)</a:t>
            </a:r>
            <a:endParaRPr lang="en-GB" sz="125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60489FF-8F29-3679-3417-2DA28AA38F4F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9398507" y="4175292"/>
            <a:ext cx="641607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F0C6D7CC-3A9A-F918-82C8-2E7E4C66B21F}"/>
              </a:ext>
            </a:extLst>
          </p:cNvPr>
          <p:cNvSpPr/>
          <p:nvPr/>
        </p:nvSpPr>
        <p:spPr>
          <a:xfrm>
            <a:off x="9144" y="13983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69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CF461-C480-2F9F-3DEF-B7B89AAA4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8966C3B-B737-97DB-AFC7-064A2B54F101}"/>
              </a:ext>
            </a:extLst>
          </p:cNvPr>
          <p:cNvSpPr/>
          <p:nvPr/>
        </p:nvSpPr>
        <p:spPr>
          <a:xfrm>
            <a:off x="347472" y="3047725"/>
            <a:ext cx="3129088" cy="246939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b="1" dirty="0">
                <a:solidFill>
                  <a:schemeClr val="bg1"/>
                </a:solidFill>
                <a:latin typeface="Rockwell" panose="02060603020205020403" pitchFamily="18" charset="0"/>
              </a:rPr>
              <a:t>TAHAPAN-TAHAPAN FIQIH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D83A39F-6BC5-613A-D423-45E313969651}"/>
              </a:ext>
            </a:extLst>
          </p:cNvPr>
          <p:cNvSpPr/>
          <p:nvPr/>
        </p:nvSpPr>
        <p:spPr>
          <a:xfrm>
            <a:off x="3903504" y="2171793"/>
            <a:ext cx="3986782" cy="9172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: Masa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Tasyri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' (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Legislasi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(sampai 11 H)</a:t>
            </a:r>
            <a:endParaRPr lang="en-GB" sz="20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94BDAD5-96FF-2875-019E-383A65B4EBF6}"/>
              </a:ext>
            </a:extLst>
          </p:cNvPr>
          <p:cNvSpPr/>
          <p:nvPr/>
        </p:nvSpPr>
        <p:spPr>
          <a:xfrm>
            <a:off x="3895344" y="4548201"/>
            <a:ext cx="3986784" cy="917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Ketiga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: Masa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(Kira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kira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sampai 1.300 H)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BF12CB5-88A6-84E9-E449-410CE1F9578A}"/>
              </a:ext>
            </a:extLst>
          </p:cNvPr>
          <p:cNvCxnSpPr>
            <a:cxnSpLocks/>
            <a:stCxn id="2" idx="6"/>
            <a:endCxn id="3" idx="1"/>
          </p:cNvCxnSpPr>
          <p:nvPr/>
        </p:nvCxnSpPr>
        <p:spPr>
          <a:xfrm flipV="1">
            <a:off x="3476560" y="2630432"/>
            <a:ext cx="426944" cy="165199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1CF27E0-40C3-291E-F226-59A067CE3DF6}"/>
              </a:ext>
            </a:extLst>
          </p:cNvPr>
          <p:cNvCxnSpPr>
            <a:cxnSpLocks/>
            <a:stCxn id="2" idx="6"/>
            <a:endCxn id="4" idx="1"/>
          </p:cNvCxnSpPr>
          <p:nvPr/>
        </p:nvCxnSpPr>
        <p:spPr>
          <a:xfrm>
            <a:off x="3476560" y="4282422"/>
            <a:ext cx="418784" cy="72441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00A8808-91E6-0092-7A2B-1EF0F2E384F1}"/>
              </a:ext>
            </a:extLst>
          </p:cNvPr>
          <p:cNvCxnSpPr>
            <a:cxnSpLocks/>
            <a:stCxn id="2" idx="6"/>
            <a:endCxn id="8" idx="1"/>
          </p:cNvCxnSpPr>
          <p:nvPr/>
        </p:nvCxnSpPr>
        <p:spPr>
          <a:xfrm flipV="1">
            <a:off x="3476560" y="3817765"/>
            <a:ext cx="418785" cy="46465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0C8A27-64C1-CC54-E13C-BC49ED5FE4C3}"/>
              </a:ext>
            </a:extLst>
          </p:cNvPr>
          <p:cNvSpPr/>
          <p:nvPr/>
        </p:nvSpPr>
        <p:spPr>
          <a:xfrm>
            <a:off x="3895345" y="3302399"/>
            <a:ext cx="3986783" cy="10307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: Masa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(Kira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kira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sampai 100 H)</a:t>
            </a:r>
            <a:endParaRPr lang="en-GB" sz="20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74A9C6C-E30E-0BC1-E459-93765683C48E}"/>
              </a:ext>
            </a:extLst>
          </p:cNvPr>
          <p:cNvSpPr/>
          <p:nvPr/>
        </p:nvSpPr>
        <p:spPr>
          <a:xfrm>
            <a:off x="8288497" y="2171793"/>
            <a:ext cx="3417548" cy="9172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Khusus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pada masa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kenabian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wafatnya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Nabi Muhammad ﷺ,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tasyri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terhenti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411304A-B73D-F392-3CBD-BE7034F09E85}"/>
              </a:ext>
            </a:extLst>
          </p:cNvPr>
          <p:cNvSpPr/>
          <p:nvPr/>
        </p:nvSpPr>
        <p:spPr>
          <a:xfrm>
            <a:off x="8288497" y="3351389"/>
            <a:ext cx="3417548" cy="9172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mazhab-mazhab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meliputi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masa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dan masa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tabi'in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A00EDE9-7ADF-08BB-446A-F25AA24F475B}"/>
              </a:ext>
            </a:extLst>
          </p:cNvPr>
          <p:cNvSpPr/>
          <p:nvPr/>
        </p:nvSpPr>
        <p:spPr>
          <a:xfrm>
            <a:off x="3895344" y="5680549"/>
            <a:ext cx="3986782" cy="91727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Keempat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: Era Modern 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(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sejak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1.300 H sampai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saat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ini)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EB37A4C-B6B3-669E-28D7-56F692DB27AA}"/>
              </a:ext>
            </a:extLst>
          </p:cNvPr>
          <p:cNvSpPr/>
          <p:nvPr/>
        </p:nvSpPr>
        <p:spPr>
          <a:xfrm>
            <a:off x="704089" y="167239"/>
            <a:ext cx="10783822" cy="18198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Metode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pembagian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para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penulis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buku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sejarah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bervariasi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pembagian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tahapan-tahapan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dilaluinya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  Ada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membagi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pada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kenabian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pada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pada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tabi'in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pada masa Abbasiyah,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pada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mazhab-mazhab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seterusnya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  Ada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membaginya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6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bahkan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Ada pula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membaginya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4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: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kanak-kanak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muda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dewasa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dan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tua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  Ada juga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membagi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stagnasi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taklid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masa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kebangkitan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modern. 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disini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Dr. Amir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bahjat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merasa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sesuai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mudah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diingat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pembagian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4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disertai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penjelasannya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8539DE2-1D65-61D0-6938-B6409F6D3BA2}"/>
              </a:ext>
            </a:extLst>
          </p:cNvPr>
          <p:cNvCxnSpPr>
            <a:cxnSpLocks/>
            <a:stCxn id="2" idx="6"/>
            <a:endCxn id="19" idx="1"/>
          </p:cNvCxnSpPr>
          <p:nvPr/>
        </p:nvCxnSpPr>
        <p:spPr>
          <a:xfrm>
            <a:off x="3476560" y="4282422"/>
            <a:ext cx="418784" cy="185676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A3333E9-115A-C751-9FCD-E6A3EE6DDB81}"/>
              </a:ext>
            </a:extLst>
          </p:cNvPr>
          <p:cNvCxnSpPr>
            <a:cxnSpLocks/>
            <a:stCxn id="3" idx="3"/>
            <a:endCxn id="13" idx="1"/>
          </p:cNvCxnSpPr>
          <p:nvPr/>
        </p:nvCxnSpPr>
        <p:spPr>
          <a:xfrm>
            <a:off x="7890286" y="2630432"/>
            <a:ext cx="398211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9F9E540-EB43-71FC-F557-DA54A71B278A}"/>
              </a:ext>
            </a:extLst>
          </p:cNvPr>
          <p:cNvCxnSpPr>
            <a:cxnSpLocks/>
            <a:stCxn id="8" idx="3"/>
            <a:endCxn id="17" idx="1"/>
          </p:cNvCxnSpPr>
          <p:nvPr/>
        </p:nvCxnSpPr>
        <p:spPr>
          <a:xfrm flipV="1">
            <a:off x="7882128" y="3810028"/>
            <a:ext cx="406369" cy="773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CA739BE-77D4-049B-09C1-7EDBA2288711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E99E2A2-91CE-A795-B8D5-8F7C5FA5E9E9}"/>
              </a:ext>
            </a:extLst>
          </p:cNvPr>
          <p:cNvSpPr/>
          <p:nvPr/>
        </p:nvSpPr>
        <p:spPr>
          <a:xfrm>
            <a:off x="8113607" y="4547351"/>
            <a:ext cx="3767328" cy="2050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Para ulama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membahas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kitab,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diantaranya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Madkhal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ila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al-Fiqh al-Islami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Pengantar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Islam),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Madkhal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ila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asy-Syari'ah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al-Islamiyah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Pengantar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Islam),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Tarikh al-Fiqh al-Islami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(Sejarah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Islam),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maupun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Tarikh at-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Tasyri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(Sejarah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Legislasi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besar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buku-buku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berputar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poros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yang sama.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0D51EC-7303-E767-3F64-0152CA6042D9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3421881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C51696C-4E03-F3E4-A97A-5702D5E145A5}"/>
              </a:ext>
            </a:extLst>
          </p:cNvPr>
          <p:cNvSpPr/>
          <p:nvPr/>
        </p:nvSpPr>
        <p:spPr>
          <a:xfrm>
            <a:off x="91440" y="1673352"/>
            <a:ext cx="12009120" cy="35112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TAHAP PERTAMA: </a:t>
            </a:r>
          </a:p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MASA TASYRI' (LEGISLASI) </a:t>
            </a:r>
          </a:p>
          <a:p>
            <a:pPr algn="ctr"/>
            <a:endParaRPr lang="en-GB" sz="48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4400" b="1" i="1" dirty="0">
                <a:solidFill>
                  <a:schemeClr val="bg1"/>
                </a:solidFill>
                <a:latin typeface="Rockwell" panose="02060603020205020403" pitchFamily="18" charset="0"/>
              </a:rPr>
              <a:t>(SAMPAI 11 H)</a:t>
            </a:r>
          </a:p>
        </p:txBody>
      </p:sp>
    </p:spTree>
    <p:extLst>
      <p:ext uri="{BB962C8B-B14F-4D97-AF65-F5344CB8AC3E}">
        <p14:creationId xmlns:p14="http://schemas.microsoft.com/office/powerpoint/2010/main" val="5201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977DB6-91B9-9A59-1380-746FAC173D15}"/>
              </a:ext>
            </a:extLst>
          </p:cNvPr>
          <p:cNvSpPr/>
          <p:nvPr/>
        </p:nvSpPr>
        <p:spPr>
          <a:xfrm>
            <a:off x="171805" y="1958994"/>
            <a:ext cx="2090430" cy="1691924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latin typeface="Rockwell" panose="02060603020205020403" pitchFamily="18" charset="0"/>
              </a:rPr>
              <a:t>MASA TASYRI' </a:t>
            </a:r>
            <a:r>
              <a:rPr lang="en-GB" sz="2200" b="1" dirty="0">
                <a:latin typeface="Rockwell" panose="02060603020205020403" pitchFamily="18" charset="0"/>
              </a:rPr>
              <a:t>(LEGISLASI)</a:t>
            </a:r>
            <a:endParaRPr lang="en-US" sz="2200" b="1" i="1" dirty="0">
              <a:latin typeface="Rockwell" panose="02060603020205020403" pitchFamily="18" charset="0"/>
              <a:cs typeface="Arial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3E2C72F-B05C-8FCA-1347-8942C074C19B}"/>
              </a:ext>
            </a:extLst>
          </p:cNvPr>
          <p:cNvSpPr/>
          <p:nvPr/>
        </p:nvSpPr>
        <p:spPr>
          <a:xfrm>
            <a:off x="2586116" y="616322"/>
            <a:ext cx="1410573" cy="646393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Rockwell" panose="02060603020205020403" pitchFamily="18" charset="0"/>
                <a:cs typeface="Arial" pitchFamily="34" charset="0"/>
              </a:rPr>
              <a:t>Sejarah</a:t>
            </a:r>
            <a:endParaRPr lang="en-US" sz="2000" b="1" dirty="0">
              <a:latin typeface="Rockwell" panose="02060603020205020403" pitchFamily="18" charset="0"/>
              <a:cs typeface="Arial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45C1C0D-56A1-833A-6F44-A3FA43648968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 flipV="1">
            <a:off x="2262235" y="939519"/>
            <a:ext cx="323881" cy="186543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CB538FC-7FFF-7F46-2840-D62213A00D0A}"/>
              </a:ext>
            </a:extLst>
          </p:cNvPr>
          <p:cNvCxnSpPr>
            <a:cxnSpLocks/>
            <a:stCxn id="4" idx="3"/>
            <a:endCxn id="10" idx="1"/>
          </p:cNvCxnSpPr>
          <p:nvPr/>
        </p:nvCxnSpPr>
        <p:spPr>
          <a:xfrm>
            <a:off x="2262235" y="2804956"/>
            <a:ext cx="348342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848D62-36F3-2EA9-E694-D09CB1558770}"/>
              </a:ext>
            </a:extLst>
          </p:cNvPr>
          <p:cNvSpPr/>
          <p:nvPr/>
        </p:nvSpPr>
        <p:spPr>
          <a:xfrm>
            <a:off x="2610577" y="2222672"/>
            <a:ext cx="1410573" cy="116456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>
                <a:latin typeface="Rockwell" panose="02060603020205020403" pitchFamily="18" charset="0"/>
              </a:rPr>
              <a:t>Sumber-Sumber</a:t>
            </a:r>
            <a:r>
              <a:rPr lang="en-GB" sz="2000" b="1" dirty="0"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latin typeface="Rockwell" panose="02060603020205020403" pitchFamily="18" charset="0"/>
              </a:rPr>
              <a:t>Tasyri</a:t>
            </a:r>
            <a:r>
              <a:rPr lang="en-GB" sz="2000" b="1" dirty="0">
                <a:latin typeface="Rockwell" panose="02060603020205020403" pitchFamily="18" charset="0"/>
              </a:rPr>
              <a:t>' </a:t>
            </a:r>
            <a:endParaRPr lang="en-US" sz="2000" b="1" dirty="0">
              <a:latin typeface="Rockwell" panose="02060603020205020403" pitchFamily="18" charset="0"/>
              <a:cs typeface="Arial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2AF73C7-589F-ABD3-60F8-EC4F5FDCCF3D}"/>
              </a:ext>
            </a:extLst>
          </p:cNvPr>
          <p:cNvSpPr/>
          <p:nvPr/>
        </p:nvSpPr>
        <p:spPr>
          <a:xfrm>
            <a:off x="4358796" y="231527"/>
            <a:ext cx="1725111" cy="1415984"/>
          </a:xfrm>
          <a:prstGeom prst="roundRect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Mulai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sejak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diutusnya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Nabi Muhammad ﷺ dan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berakhir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dengan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wafatnya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beliau</a:t>
            </a:r>
            <a:endParaRPr lang="es-US" sz="1400" b="1" dirty="0">
              <a:solidFill>
                <a:schemeClr val="tx1"/>
              </a:solidFill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86F245E-69A5-6B77-CB36-13732AB12A98}"/>
              </a:ext>
            </a:extLst>
          </p:cNvPr>
          <p:cNvSpPr/>
          <p:nvPr/>
        </p:nvSpPr>
        <p:spPr>
          <a:xfrm>
            <a:off x="4407716" y="3049751"/>
            <a:ext cx="1676191" cy="588788"/>
          </a:xfrm>
          <a:prstGeom prst="roundRect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Rockwell" panose="02060603020205020403" pitchFamily="18" charset="0"/>
              </a:rPr>
              <a:t>As-Sunnah</a:t>
            </a:r>
            <a:endParaRPr lang="es-US" sz="20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F61FF0F-EB8B-109E-5CF3-5BE97B46F935}"/>
              </a:ext>
            </a:extLst>
          </p:cNvPr>
          <p:cNvSpPr/>
          <p:nvPr/>
        </p:nvSpPr>
        <p:spPr>
          <a:xfrm>
            <a:off x="4366001" y="1761960"/>
            <a:ext cx="1725111" cy="588788"/>
          </a:xfrm>
          <a:prstGeom prst="roundRect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Rockwell" panose="02060603020205020403" pitchFamily="18" charset="0"/>
              </a:rPr>
              <a:t>Al-Qur'an </a:t>
            </a:r>
            <a:endParaRPr lang="es-US" sz="20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2C8270A-6AC8-57BC-EE69-167CD625FFA5}"/>
              </a:ext>
            </a:extLst>
          </p:cNvPr>
          <p:cNvSpPr/>
          <p:nvPr/>
        </p:nvSpPr>
        <p:spPr>
          <a:xfrm>
            <a:off x="6805821" y="3019450"/>
            <a:ext cx="2995068" cy="6493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Rockwell" panose="02060603020205020403" pitchFamily="18" charset="0"/>
              </a:rPr>
              <a:t>Karena </a:t>
            </a:r>
            <a:r>
              <a:rPr lang="en-GB" dirty="0" err="1">
                <a:latin typeface="Rockwell" panose="02060603020205020403" pitchFamily="18" charset="0"/>
              </a:rPr>
              <a:t>suatu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sebab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peristiwa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tertentu</a:t>
            </a:r>
            <a:endParaRPr lang="en-US" sz="2000" b="1" dirty="0">
              <a:latin typeface="Rockwell" panose="02060603020205020403" pitchFamily="18" charset="0"/>
              <a:cs typeface="Arial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9F94E94-0BBB-5DEE-358E-E1BEBEB7601A}"/>
              </a:ext>
            </a:extLst>
          </p:cNvPr>
          <p:cNvCxnSpPr>
            <a:cxnSpLocks/>
            <a:stCxn id="10" idx="3"/>
            <a:endCxn id="22" idx="1"/>
          </p:cNvCxnSpPr>
          <p:nvPr/>
        </p:nvCxnSpPr>
        <p:spPr>
          <a:xfrm flipV="1">
            <a:off x="4021150" y="2056354"/>
            <a:ext cx="344851" cy="74860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5830D5F-DFB8-A7F0-7C62-F4AC494C8E41}"/>
              </a:ext>
            </a:extLst>
          </p:cNvPr>
          <p:cNvCxnSpPr>
            <a:cxnSpLocks/>
            <a:stCxn id="5" idx="3"/>
            <a:endCxn id="11" idx="1"/>
          </p:cNvCxnSpPr>
          <p:nvPr/>
        </p:nvCxnSpPr>
        <p:spPr>
          <a:xfrm>
            <a:off x="3996689" y="939519"/>
            <a:ext cx="362107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2046631-8356-69E7-5F69-09A22FB13223}"/>
              </a:ext>
            </a:extLst>
          </p:cNvPr>
          <p:cNvCxnSpPr>
            <a:cxnSpLocks/>
            <a:stCxn id="11" idx="3"/>
            <a:endCxn id="48" idx="1"/>
          </p:cNvCxnSpPr>
          <p:nvPr/>
        </p:nvCxnSpPr>
        <p:spPr>
          <a:xfrm>
            <a:off x="6083907" y="939519"/>
            <a:ext cx="198242" cy="41359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2D939ED-4D08-46F4-A839-3ECB073D7896}"/>
              </a:ext>
            </a:extLst>
          </p:cNvPr>
          <p:cNvSpPr/>
          <p:nvPr/>
        </p:nvSpPr>
        <p:spPr>
          <a:xfrm>
            <a:off x="4383255" y="3777155"/>
            <a:ext cx="7684902" cy="38045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700" i="1" dirty="0" err="1">
                <a:latin typeface="Rockwell" panose="02060603020205020403" pitchFamily="18" charset="0"/>
              </a:rPr>
              <a:t>Tasyri</a:t>
            </a:r>
            <a:r>
              <a:rPr lang="en-GB" sz="1700" i="1" dirty="0">
                <a:latin typeface="Rockwell" panose="02060603020205020403" pitchFamily="18" charset="0"/>
              </a:rPr>
              <a:t>'</a:t>
            </a:r>
            <a:r>
              <a:rPr lang="en-GB" sz="1700" dirty="0">
                <a:latin typeface="Rockwell" panose="02060603020205020403" pitchFamily="18" charset="0"/>
              </a:rPr>
              <a:t> </a:t>
            </a:r>
            <a:r>
              <a:rPr lang="en-GB" sz="1700" dirty="0" err="1">
                <a:latin typeface="Rockwell" panose="02060603020205020403" pitchFamily="18" charset="0"/>
              </a:rPr>
              <a:t>dalam</a:t>
            </a:r>
            <a:r>
              <a:rPr lang="en-GB" sz="1700" dirty="0">
                <a:latin typeface="Rockwell" panose="02060603020205020403" pitchFamily="18" charset="0"/>
              </a:rPr>
              <a:t> arti </a:t>
            </a:r>
            <a:r>
              <a:rPr lang="en-GB" sz="1700" dirty="0" err="1">
                <a:latin typeface="Rockwell" panose="02060603020205020403" pitchFamily="18" charset="0"/>
              </a:rPr>
              <a:t>menciptakan</a:t>
            </a:r>
            <a:r>
              <a:rPr lang="en-GB" sz="1700" dirty="0">
                <a:latin typeface="Rockwell" panose="02060603020205020403" pitchFamily="18" charset="0"/>
              </a:rPr>
              <a:t> </a:t>
            </a:r>
            <a:r>
              <a:rPr lang="en-GB" sz="1700" dirty="0" err="1">
                <a:latin typeface="Rockwell" panose="02060603020205020403" pitchFamily="18" charset="0"/>
              </a:rPr>
              <a:t>hukum</a:t>
            </a:r>
            <a:r>
              <a:rPr lang="en-GB" sz="1700" dirty="0">
                <a:latin typeface="Rockwell" panose="02060603020205020403" pitchFamily="18" charset="0"/>
              </a:rPr>
              <a:t> </a:t>
            </a:r>
            <a:r>
              <a:rPr lang="en-GB" sz="1700" dirty="0" err="1">
                <a:latin typeface="Rockwell" panose="02060603020205020403" pitchFamily="18" charset="0"/>
              </a:rPr>
              <a:t>syariat</a:t>
            </a:r>
            <a:r>
              <a:rPr lang="en-GB" sz="1700" dirty="0">
                <a:latin typeface="Rockwell" panose="02060603020205020403" pitchFamily="18" charset="0"/>
              </a:rPr>
              <a:t> </a:t>
            </a:r>
            <a:r>
              <a:rPr lang="en-GB" sz="1700" dirty="0" err="1">
                <a:latin typeface="Rockwell" panose="02060603020205020403" pitchFamily="18" charset="0"/>
              </a:rPr>
              <a:t>hanya</a:t>
            </a:r>
            <a:r>
              <a:rPr lang="en-GB" sz="1700" dirty="0">
                <a:latin typeface="Rockwell" panose="02060603020205020403" pitchFamily="18" charset="0"/>
              </a:rPr>
              <a:t> </a:t>
            </a:r>
            <a:r>
              <a:rPr lang="en-GB" sz="1700" dirty="0" err="1">
                <a:latin typeface="Rockwell" panose="02060603020205020403" pitchFamily="18" charset="0"/>
              </a:rPr>
              <a:t>khusus</a:t>
            </a:r>
            <a:r>
              <a:rPr lang="en-GB" sz="1700" dirty="0">
                <a:latin typeface="Rockwell" panose="02060603020205020403" pitchFamily="18" charset="0"/>
              </a:rPr>
              <a:t> pada </a:t>
            </a:r>
            <a:r>
              <a:rPr lang="en-GB" sz="1700" dirty="0" err="1">
                <a:latin typeface="Rockwell" panose="02060603020205020403" pitchFamily="18" charset="0"/>
              </a:rPr>
              <a:t>tahap</a:t>
            </a:r>
            <a:r>
              <a:rPr lang="en-GB" sz="1700" dirty="0">
                <a:latin typeface="Rockwell" panose="02060603020205020403" pitchFamily="18" charset="0"/>
              </a:rPr>
              <a:t> ini. </a:t>
            </a:r>
            <a:endParaRPr lang="en-US" sz="1700" b="1" dirty="0">
              <a:latin typeface="Rockwell" panose="02060603020205020403" pitchFamily="18" charset="0"/>
              <a:cs typeface="Arial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250671B-3C7F-D0EB-E0D6-BCE456089DFC}"/>
              </a:ext>
            </a:extLst>
          </p:cNvPr>
          <p:cNvCxnSpPr>
            <a:cxnSpLocks/>
            <a:stCxn id="11" idx="3"/>
            <a:endCxn id="42" idx="1"/>
          </p:cNvCxnSpPr>
          <p:nvPr/>
        </p:nvCxnSpPr>
        <p:spPr>
          <a:xfrm flipV="1">
            <a:off x="6083907" y="540179"/>
            <a:ext cx="198242" cy="39934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992BE5B-0972-D4B2-E07E-AB97B1C1C67F}"/>
              </a:ext>
            </a:extLst>
          </p:cNvPr>
          <p:cNvCxnSpPr>
            <a:cxnSpLocks/>
            <a:stCxn id="48" idx="3"/>
            <a:endCxn id="57" idx="1"/>
          </p:cNvCxnSpPr>
          <p:nvPr/>
        </p:nvCxnSpPr>
        <p:spPr>
          <a:xfrm flipV="1">
            <a:off x="8141577" y="1120138"/>
            <a:ext cx="293836" cy="23297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A42FCDA-67E3-C08A-F6AE-DF3434C0CFE5}"/>
              </a:ext>
            </a:extLst>
          </p:cNvPr>
          <p:cNvCxnSpPr>
            <a:cxnSpLocks/>
            <a:stCxn id="10" idx="3"/>
            <a:endCxn id="16" idx="1"/>
          </p:cNvCxnSpPr>
          <p:nvPr/>
        </p:nvCxnSpPr>
        <p:spPr>
          <a:xfrm>
            <a:off x="4021150" y="2804956"/>
            <a:ext cx="386566" cy="53918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70C14CD-4477-3F68-4415-4EFCC607DD0B}"/>
              </a:ext>
            </a:extLst>
          </p:cNvPr>
          <p:cNvSpPr/>
          <p:nvPr/>
        </p:nvSpPr>
        <p:spPr>
          <a:xfrm>
            <a:off x="6282149" y="245785"/>
            <a:ext cx="1859426" cy="58878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latin typeface="Rockwell" panose="02060603020205020403" pitchFamily="18" charset="0"/>
              </a:rPr>
              <a:t>Fase Mekkah</a:t>
            </a:r>
            <a:endParaRPr lang="es-US" sz="20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D689A7E-D1BC-87F5-2E17-2C13E3AE51A0}"/>
              </a:ext>
            </a:extLst>
          </p:cNvPr>
          <p:cNvSpPr/>
          <p:nvPr/>
        </p:nvSpPr>
        <p:spPr>
          <a:xfrm>
            <a:off x="6282149" y="1058723"/>
            <a:ext cx="1859428" cy="58878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latin typeface="Rockwell" panose="02060603020205020403" pitchFamily="18" charset="0"/>
              </a:rPr>
              <a:t>Fase Madinah</a:t>
            </a:r>
            <a:r>
              <a:rPr lang="en-GB" dirty="0">
                <a:latin typeface="Rockwell" panose="02060603020205020403" pitchFamily="18" charset="0"/>
              </a:rPr>
              <a:t> </a:t>
            </a:r>
            <a:endParaRPr lang="es-US" sz="20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E04CE01-58D4-F784-A80A-C76154AF1A42}"/>
              </a:ext>
            </a:extLst>
          </p:cNvPr>
          <p:cNvSpPr/>
          <p:nvPr/>
        </p:nvSpPr>
        <p:spPr>
          <a:xfrm>
            <a:off x="6805821" y="1806345"/>
            <a:ext cx="2995068" cy="51031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err="1">
                <a:latin typeface="Rockwell" panose="02060603020205020403" pitchFamily="18" charset="0"/>
              </a:rPr>
              <a:t>Secara</a:t>
            </a:r>
            <a:r>
              <a:rPr lang="en-GB" i="1" dirty="0">
                <a:latin typeface="Rockwell" panose="02060603020205020403" pitchFamily="18" charset="0"/>
              </a:rPr>
              <a:t> </a:t>
            </a:r>
            <a:r>
              <a:rPr lang="en-GB" i="1" dirty="0" err="1">
                <a:latin typeface="Rockwell" panose="02060603020205020403" pitchFamily="18" charset="0"/>
              </a:rPr>
              <a:t>ibtida</a:t>
            </a:r>
            <a:r>
              <a:rPr lang="en-GB" i="1" dirty="0">
                <a:latin typeface="Rockwell" panose="02060603020205020403" pitchFamily="18" charset="0"/>
              </a:rPr>
              <a:t>'</a:t>
            </a:r>
            <a:r>
              <a:rPr lang="en-GB" dirty="0">
                <a:latin typeface="Rockwell" panose="02060603020205020403" pitchFamily="18" charset="0"/>
              </a:rPr>
              <a:t> (</a:t>
            </a:r>
            <a:r>
              <a:rPr lang="en-GB" dirty="0" err="1">
                <a:latin typeface="Rockwell" panose="02060603020205020403" pitchFamily="18" charset="0"/>
              </a:rPr>
              <a:t>permulaan</a:t>
            </a:r>
            <a:r>
              <a:rPr lang="en-GB" dirty="0">
                <a:latin typeface="Rockwell" panose="02060603020205020403" pitchFamily="18" charset="0"/>
              </a:rPr>
              <a:t>)</a:t>
            </a:r>
            <a:endParaRPr lang="es-US" sz="20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5EE5AE0-6ABF-62E9-4DF8-78F161EB2294}"/>
              </a:ext>
            </a:extLst>
          </p:cNvPr>
          <p:cNvSpPr/>
          <p:nvPr/>
        </p:nvSpPr>
        <p:spPr>
          <a:xfrm>
            <a:off x="8435413" y="925163"/>
            <a:ext cx="3632744" cy="38995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latin typeface="Rockwell" panose="02060603020205020403" pitchFamily="18" charset="0"/>
              </a:rPr>
              <a:t>Perhatian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tasyri</a:t>
            </a:r>
            <a:r>
              <a:rPr lang="en-GB" sz="1200" i="1" dirty="0">
                <a:latin typeface="Rockwell" panose="02060603020205020403" pitchFamily="18" charset="0"/>
              </a:rPr>
              <a:t>'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ilahi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terhadap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ushuluddin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tetap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berlanjut</a:t>
            </a:r>
            <a:r>
              <a:rPr lang="en-GB" sz="1200" dirty="0">
                <a:latin typeface="Rockwell" panose="02060603020205020403" pitchFamily="18" charset="0"/>
              </a:rPr>
              <a:t>.</a:t>
            </a:r>
            <a:endParaRPr lang="es-US" sz="12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09CDDE36-F34A-918D-7C2F-EAF46B61B512}"/>
              </a:ext>
            </a:extLst>
          </p:cNvPr>
          <p:cNvSpPr/>
          <p:nvPr/>
        </p:nvSpPr>
        <p:spPr>
          <a:xfrm>
            <a:off x="8435413" y="1375950"/>
            <a:ext cx="3632744" cy="276139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i="1" dirty="0" err="1">
                <a:latin typeface="Rockwell" panose="02060603020205020403" pitchFamily="18" charset="0"/>
              </a:rPr>
              <a:t>Tasyri</a:t>
            </a:r>
            <a:r>
              <a:rPr lang="en-GB" sz="1200" i="1" dirty="0">
                <a:latin typeface="Rockwell" panose="02060603020205020403" pitchFamily="18" charset="0"/>
              </a:rPr>
              <a:t>’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hukum-hukum</a:t>
            </a:r>
            <a:r>
              <a:rPr lang="en-GB" sz="1200" dirty="0"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latin typeface="Rockwell" panose="02060603020205020403" pitchFamily="18" charset="0"/>
              </a:rPr>
              <a:t>bersifat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rinci</a:t>
            </a:r>
            <a:r>
              <a:rPr lang="en-GB" sz="1200" dirty="0">
                <a:latin typeface="Rockwell" panose="02060603020205020403" pitchFamily="18" charset="0"/>
              </a:rPr>
              <a:t>. </a:t>
            </a:r>
            <a:endParaRPr lang="es-US" sz="12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E5AFDA03-22B1-0BE1-41A6-D11008091264}"/>
              </a:ext>
            </a:extLst>
          </p:cNvPr>
          <p:cNvSpPr/>
          <p:nvPr/>
        </p:nvSpPr>
        <p:spPr>
          <a:xfrm>
            <a:off x="4358796" y="4906628"/>
            <a:ext cx="3559908" cy="38045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latin typeface="Rockwell" panose="02060603020205020403" pitchFamily="18" charset="0"/>
              </a:rPr>
              <a:t>Tadarruj</a:t>
            </a:r>
            <a:r>
              <a:rPr lang="en-GB" sz="1600" b="1" dirty="0">
                <a:latin typeface="Rockwell" panose="02060603020205020403" pitchFamily="18" charset="0"/>
              </a:rPr>
              <a:t> </a:t>
            </a:r>
            <a:r>
              <a:rPr lang="en-GB" sz="1600" dirty="0">
                <a:latin typeface="Rockwell" panose="02060603020205020403" pitchFamily="18" charset="0"/>
              </a:rPr>
              <a:t>(</a:t>
            </a:r>
            <a:r>
              <a:rPr lang="en-GB" sz="1600" dirty="0" err="1">
                <a:latin typeface="Rockwell" panose="02060603020205020403" pitchFamily="18" charset="0"/>
              </a:rPr>
              <a:t>Bertahap</a:t>
            </a:r>
            <a:r>
              <a:rPr lang="en-GB" sz="1600" dirty="0">
                <a:latin typeface="Rockwell" panose="02060603020205020403" pitchFamily="18" charset="0"/>
              </a:rPr>
              <a:t>) </a:t>
            </a:r>
            <a:r>
              <a:rPr lang="en-GB" sz="1600" dirty="0" err="1">
                <a:latin typeface="Rockwell" panose="02060603020205020403" pitchFamily="18" charset="0"/>
              </a:rPr>
              <a:t>dalam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Tasyri</a:t>
            </a:r>
            <a:r>
              <a:rPr lang="en-GB" sz="1600" dirty="0">
                <a:latin typeface="Rockwell" panose="02060603020205020403" pitchFamily="18" charset="0"/>
              </a:rPr>
              <a:t>'</a:t>
            </a:r>
            <a:endParaRPr lang="en-US" sz="1600" dirty="0">
              <a:latin typeface="Rockwell" panose="02060603020205020403" pitchFamily="18" charset="0"/>
              <a:cs typeface="Arial" pitchFamily="34" charset="0"/>
            </a:endParaRP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94C28414-7CD9-5E4B-BA57-C2577AE96E40}"/>
              </a:ext>
            </a:extLst>
          </p:cNvPr>
          <p:cNvCxnSpPr>
            <a:cxnSpLocks/>
            <a:stCxn id="48" idx="3"/>
            <a:endCxn id="58" idx="1"/>
          </p:cNvCxnSpPr>
          <p:nvPr/>
        </p:nvCxnSpPr>
        <p:spPr>
          <a:xfrm>
            <a:off x="8141577" y="1353117"/>
            <a:ext cx="293836" cy="16090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CB47006F-CD11-3733-F87A-D79AF4ACC804}"/>
              </a:ext>
            </a:extLst>
          </p:cNvPr>
          <p:cNvCxnSpPr>
            <a:cxnSpLocks/>
            <a:stCxn id="22" idx="3"/>
            <a:endCxn id="49" idx="1"/>
          </p:cNvCxnSpPr>
          <p:nvPr/>
        </p:nvCxnSpPr>
        <p:spPr>
          <a:xfrm>
            <a:off x="6091112" y="2056354"/>
            <a:ext cx="714709" cy="514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7BDF22CA-A002-49F9-F377-E6F5F7E4F5CB}"/>
              </a:ext>
            </a:extLst>
          </p:cNvPr>
          <p:cNvCxnSpPr>
            <a:cxnSpLocks/>
            <a:stCxn id="22" idx="3"/>
            <a:endCxn id="149" idx="1"/>
          </p:cNvCxnSpPr>
          <p:nvPr/>
        </p:nvCxnSpPr>
        <p:spPr>
          <a:xfrm>
            <a:off x="6091112" y="2056354"/>
            <a:ext cx="721914" cy="60871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912F14EF-BACB-14A4-CB1E-4FE6DACAB62D}"/>
              </a:ext>
            </a:extLst>
          </p:cNvPr>
          <p:cNvSpPr/>
          <p:nvPr/>
        </p:nvSpPr>
        <p:spPr>
          <a:xfrm>
            <a:off x="6813026" y="2409912"/>
            <a:ext cx="2995068" cy="510315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Rockwell" panose="02060603020205020403" pitchFamily="18" charset="0"/>
              </a:rPr>
              <a:t>Karena </a:t>
            </a:r>
            <a:r>
              <a:rPr lang="en-GB" dirty="0" err="1">
                <a:latin typeface="Rockwell" panose="02060603020205020403" pitchFamily="18" charset="0"/>
              </a:rPr>
              <a:t>Sebab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pertanyaan</a:t>
            </a:r>
            <a:endParaRPr lang="es-US" sz="2000" b="1" dirty="0"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97E1C2D8-D87A-DB57-BE9F-4C7DAE40BC59}"/>
              </a:ext>
            </a:extLst>
          </p:cNvPr>
          <p:cNvCxnSpPr>
            <a:cxnSpLocks/>
            <a:stCxn id="22" idx="3"/>
            <a:endCxn id="23" idx="1"/>
          </p:cNvCxnSpPr>
          <p:nvPr/>
        </p:nvCxnSpPr>
        <p:spPr>
          <a:xfrm>
            <a:off x="6091112" y="2056354"/>
            <a:ext cx="714709" cy="128779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FE9E87D4-B981-CF4A-142C-A51AF28596F1}"/>
              </a:ext>
            </a:extLst>
          </p:cNvPr>
          <p:cNvSpPr/>
          <p:nvPr/>
        </p:nvSpPr>
        <p:spPr>
          <a:xfrm>
            <a:off x="2610576" y="4387858"/>
            <a:ext cx="1410573" cy="85772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Rockwell" panose="02060603020205020403" pitchFamily="18" charset="0"/>
              </a:rPr>
              <a:t>Ciri-Ciri </a:t>
            </a:r>
            <a:r>
              <a:rPr lang="en-GB" sz="2000" b="1" dirty="0" err="1">
                <a:latin typeface="Rockwell" panose="02060603020205020403" pitchFamily="18" charset="0"/>
              </a:rPr>
              <a:t>Penting</a:t>
            </a:r>
            <a:r>
              <a:rPr lang="en-GB" sz="2000" b="1" dirty="0">
                <a:latin typeface="Rockwell" panose="02060603020205020403" pitchFamily="18" charset="0"/>
              </a:rPr>
              <a:t> </a:t>
            </a:r>
            <a:endParaRPr lang="en-US" sz="2000" b="1" dirty="0">
              <a:latin typeface="Rockwell" panose="02060603020205020403" pitchFamily="18" charset="0"/>
              <a:cs typeface="Arial" pitchFamily="34" charset="0"/>
            </a:endParaRPr>
          </a:p>
        </p:txBody>
      </p:sp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BC60C3C0-6718-31E8-B814-35EEE689C5E1}"/>
              </a:ext>
            </a:extLst>
          </p:cNvPr>
          <p:cNvSpPr/>
          <p:nvPr/>
        </p:nvSpPr>
        <p:spPr>
          <a:xfrm>
            <a:off x="4358796" y="4256447"/>
            <a:ext cx="3559908" cy="5602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latin typeface="Rockwell" panose="02060603020205020403" pitchFamily="18" charset="0"/>
              </a:rPr>
              <a:t>Minimnya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Peluang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Perbedaan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Pendapat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Fiqih</a:t>
            </a:r>
            <a:endParaRPr lang="en-US" sz="1600" dirty="0">
              <a:latin typeface="Rockwell" panose="02060603020205020403" pitchFamily="18" charset="0"/>
              <a:cs typeface="Arial" pitchFamily="34" charset="0"/>
            </a:endParaRPr>
          </a:p>
        </p:txBody>
      </p:sp>
      <p:cxnSp>
        <p:nvCxnSpPr>
          <p:cNvPr id="251" name="Straight Arrow Connector 250">
            <a:extLst>
              <a:ext uri="{FF2B5EF4-FFF2-40B4-BE49-F238E27FC236}">
                <a16:creationId xmlns:a16="http://schemas.microsoft.com/office/drawing/2014/main" id="{04D63F53-3EB6-C93E-D8A8-39F68573D9CB}"/>
              </a:ext>
            </a:extLst>
          </p:cNvPr>
          <p:cNvCxnSpPr>
            <a:cxnSpLocks/>
            <a:stCxn id="231" idx="3"/>
            <a:endCxn id="250" idx="1"/>
          </p:cNvCxnSpPr>
          <p:nvPr/>
        </p:nvCxnSpPr>
        <p:spPr>
          <a:xfrm flipV="1">
            <a:off x="4021149" y="4536583"/>
            <a:ext cx="337647" cy="28013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6" name="Rectangle: Rounded Corners 375">
            <a:extLst>
              <a:ext uri="{FF2B5EF4-FFF2-40B4-BE49-F238E27FC236}">
                <a16:creationId xmlns:a16="http://schemas.microsoft.com/office/drawing/2014/main" id="{0DEFB5FD-6E30-4C47-A0D1-10C59D78AE3D}"/>
              </a:ext>
            </a:extLst>
          </p:cNvPr>
          <p:cNvSpPr/>
          <p:nvPr/>
        </p:nvSpPr>
        <p:spPr>
          <a:xfrm>
            <a:off x="4366001" y="5376096"/>
            <a:ext cx="3068071" cy="109371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latin typeface="Rockwell" panose="02060603020205020403" pitchFamily="18" charset="0"/>
              </a:rPr>
              <a:t>Mendidik</a:t>
            </a:r>
            <a:r>
              <a:rPr lang="en-GB" sz="1600" dirty="0">
                <a:latin typeface="Rockwell" panose="02060603020205020403" pitchFamily="18" charset="0"/>
              </a:rPr>
              <a:t> para </a:t>
            </a:r>
            <a:r>
              <a:rPr lang="en-GB" sz="1600" dirty="0" err="1">
                <a:latin typeface="Rockwell" panose="02060603020205020403" pitchFamily="18" charset="0"/>
              </a:rPr>
              <a:t>sahabat</a:t>
            </a:r>
            <a:r>
              <a:rPr lang="en-GB" sz="1600" dirty="0"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latin typeface="Rockwell" panose="02060603020205020403" pitchFamily="18" charset="0"/>
              </a:rPr>
              <a:t>mengajarkan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serta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membimbing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mereka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dalam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latin typeface="Rockwell" panose="02060603020205020403" pitchFamily="18" charset="0"/>
              </a:rPr>
              <a:t>fiqih</a:t>
            </a:r>
            <a:r>
              <a:rPr lang="en-GB" sz="1600" dirty="0">
                <a:latin typeface="Rockwell" panose="02060603020205020403" pitchFamily="18" charset="0"/>
              </a:rPr>
              <a:t>, </a:t>
            </a:r>
            <a:r>
              <a:rPr lang="en-GB" sz="1600" i="1" dirty="0">
                <a:latin typeface="Rockwell" panose="02060603020205020403" pitchFamily="18" charset="0"/>
              </a:rPr>
              <a:t>fatwa</a:t>
            </a:r>
            <a:r>
              <a:rPr lang="en-GB" sz="1600" dirty="0">
                <a:latin typeface="Rockwell" panose="02060603020205020403" pitchFamily="18" charset="0"/>
              </a:rPr>
              <a:t>, dan </a:t>
            </a:r>
            <a:r>
              <a:rPr lang="en-GB" sz="1600" i="1" dirty="0">
                <a:latin typeface="Rockwell" panose="02060603020205020403" pitchFamily="18" charset="0"/>
              </a:rPr>
              <a:t>ijtihad</a:t>
            </a:r>
            <a:r>
              <a:rPr lang="en-GB" sz="1600" dirty="0">
                <a:latin typeface="Rockwell" panose="02060603020205020403" pitchFamily="18" charset="0"/>
              </a:rPr>
              <a:t>. </a:t>
            </a:r>
            <a:endParaRPr lang="es-US" sz="1600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DDF546-6231-825C-2045-90CCDDE3E2D9}"/>
              </a:ext>
            </a:extLst>
          </p:cNvPr>
          <p:cNvSpPr/>
          <p:nvPr/>
        </p:nvSpPr>
        <p:spPr>
          <a:xfrm>
            <a:off x="8428775" y="95243"/>
            <a:ext cx="3632744" cy="38995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latin typeface="Rockwell" panose="02060603020205020403" pitchFamily="18" charset="0"/>
              </a:rPr>
              <a:t>Berfokus</a:t>
            </a:r>
            <a:r>
              <a:rPr lang="en-GB" sz="1200" dirty="0">
                <a:latin typeface="Rockwell" panose="02060603020205020403" pitchFamily="18" charset="0"/>
              </a:rPr>
              <a:t> pada </a:t>
            </a:r>
            <a:r>
              <a:rPr lang="en-GB" sz="1200" i="1" dirty="0" err="1">
                <a:latin typeface="Rockwell" panose="02060603020205020403" pitchFamily="18" charset="0"/>
              </a:rPr>
              <a:t>ushuluddin</a:t>
            </a:r>
            <a:r>
              <a:rPr lang="en-GB" sz="1200" dirty="0">
                <a:latin typeface="Rockwell" panose="02060603020205020403" pitchFamily="18" charset="0"/>
              </a:rPr>
              <a:t> (</a:t>
            </a:r>
            <a:r>
              <a:rPr lang="en-GB" sz="1200" dirty="0" err="1">
                <a:latin typeface="Rockwell" panose="02060603020205020403" pitchFamily="18" charset="0"/>
              </a:rPr>
              <a:t>pokok-pokok</a:t>
            </a:r>
            <a:r>
              <a:rPr lang="en-GB" sz="1200" dirty="0">
                <a:latin typeface="Rockwell" panose="02060603020205020403" pitchFamily="18" charset="0"/>
              </a:rPr>
              <a:t> agama) (</a:t>
            </a:r>
            <a:r>
              <a:rPr lang="en-GB" sz="1200" dirty="0" err="1">
                <a:latin typeface="Rockwell" panose="02060603020205020403" pitchFamily="18" charset="0"/>
              </a:rPr>
              <a:t>berfokus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bukan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terbatas</a:t>
            </a:r>
            <a:r>
              <a:rPr lang="en-GB" sz="1200" dirty="0">
                <a:latin typeface="Rockwell" panose="02060603020205020403" pitchFamily="18" charset="0"/>
              </a:rPr>
              <a:t>) </a:t>
            </a:r>
            <a:endParaRPr lang="es-US" sz="12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10C6CF1-08F5-E9E9-F4F4-C805833DD1A9}"/>
              </a:ext>
            </a:extLst>
          </p:cNvPr>
          <p:cNvSpPr/>
          <p:nvPr/>
        </p:nvSpPr>
        <p:spPr>
          <a:xfrm>
            <a:off x="8435413" y="558162"/>
            <a:ext cx="3632744" cy="270565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i="1" dirty="0" err="1">
                <a:latin typeface="Rockwell" panose="02060603020205020403" pitchFamily="18" charset="0"/>
              </a:rPr>
              <a:t>Sedikitnya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tasyri</a:t>
            </a:r>
            <a:r>
              <a:rPr lang="en-GB" sz="1200" i="1" dirty="0">
                <a:latin typeface="Rockwell" panose="02060603020205020403" pitchFamily="18" charset="0"/>
              </a:rPr>
              <a:t>'</a:t>
            </a:r>
            <a:r>
              <a:rPr lang="en-GB" sz="1200" dirty="0"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latin typeface="Rockwell" panose="02060603020205020403" pitchFamily="18" charset="0"/>
              </a:rPr>
              <a:t>bersifat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rinci</a:t>
            </a:r>
            <a:r>
              <a:rPr lang="en-GB" sz="1200" dirty="0">
                <a:latin typeface="Rockwell" panose="02060603020205020403" pitchFamily="18" charset="0"/>
              </a:rPr>
              <a:t>.</a:t>
            </a:r>
            <a:endParaRPr lang="es-US" sz="12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FD5DB5A-EB8E-6739-67E8-30E061243826}"/>
              </a:ext>
            </a:extLst>
          </p:cNvPr>
          <p:cNvCxnSpPr>
            <a:cxnSpLocks/>
            <a:stCxn id="42" idx="3"/>
            <a:endCxn id="2" idx="1"/>
          </p:cNvCxnSpPr>
          <p:nvPr/>
        </p:nvCxnSpPr>
        <p:spPr>
          <a:xfrm flipV="1">
            <a:off x="8141575" y="290218"/>
            <a:ext cx="287200" cy="24996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202426E-A32D-3186-A541-48DC5FEC4F14}"/>
              </a:ext>
            </a:extLst>
          </p:cNvPr>
          <p:cNvCxnSpPr>
            <a:cxnSpLocks/>
            <a:stCxn id="42" idx="3"/>
            <a:endCxn id="3" idx="1"/>
          </p:cNvCxnSpPr>
          <p:nvPr/>
        </p:nvCxnSpPr>
        <p:spPr>
          <a:xfrm>
            <a:off x="8141575" y="540179"/>
            <a:ext cx="293838" cy="15326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1CDA4E33-231E-911F-B73F-C349F286BFFF}"/>
              </a:ext>
            </a:extLst>
          </p:cNvPr>
          <p:cNvCxnSpPr>
            <a:cxnSpLocks/>
            <a:stCxn id="16" idx="3"/>
            <a:endCxn id="49" idx="1"/>
          </p:cNvCxnSpPr>
          <p:nvPr/>
        </p:nvCxnSpPr>
        <p:spPr>
          <a:xfrm flipV="1">
            <a:off x="6083907" y="2061503"/>
            <a:ext cx="721914" cy="128264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>
            <a:extLst>
              <a:ext uri="{FF2B5EF4-FFF2-40B4-BE49-F238E27FC236}">
                <a16:creationId xmlns:a16="http://schemas.microsoft.com/office/drawing/2014/main" id="{A9447E3B-0A8D-AA95-F622-2A0E2F118A19}"/>
              </a:ext>
            </a:extLst>
          </p:cNvPr>
          <p:cNvCxnSpPr>
            <a:cxnSpLocks/>
            <a:stCxn id="16" idx="3"/>
            <a:endCxn id="149" idx="1"/>
          </p:cNvCxnSpPr>
          <p:nvPr/>
        </p:nvCxnSpPr>
        <p:spPr>
          <a:xfrm flipV="1">
            <a:off x="6083907" y="2665070"/>
            <a:ext cx="729119" cy="67907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5EA0BC4C-17EE-D50F-FAF5-CB9A26AC89FC}"/>
              </a:ext>
            </a:extLst>
          </p:cNvPr>
          <p:cNvCxnSpPr>
            <a:cxnSpLocks/>
            <a:stCxn id="16" idx="3"/>
            <a:endCxn id="23" idx="1"/>
          </p:cNvCxnSpPr>
          <p:nvPr/>
        </p:nvCxnSpPr>
        <p:spPr>
          <a:xfrm>
            <a:off x="6083907" y="3344145"/>
            <a:ext cx="721914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30F9244C-23DA-F55C-6988-11BB106D22E9}"/>
              </a:ext>
            </a:extLst>
          </p:cNvPr>
          <p:cNvSpPr/>
          <p:nvPr/>
        </p:nvSpPr>
        <p:spPr>
          <a:xfrm>
            <a:off x="8238230" y="4893198"/>
            <a:ext cx="3654712" cy="31952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latin typeface="Rockwell" panose="02060603020205020403" pitchFamily="18" charset="0"/>
              </a:rPr>
              <a:t>Tadarruj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dalam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pensyariatan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hukum</a:t>
            </a:r>
            <a:endParaRPr lang="en-US" sz="1400" dirty="0">
              <a:latin typeface="Rockwell" panose="02060603020205020403" pitchFamily="18" charset="0"/>
              <a:cs typeface="Arial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F9BDF26-7DA6-2905-E09D-9C59BF8FDF96}"/>
              </a:ext>
            </a:extLst>
          </p:cNvPr>
          <p:cNvSpPr/>
          <p:nvPr/>
        </p:nvSpPr>
        <p:spPr>
          <a:xfrm>
            <a:off x="8238230" y="5265351"/>
            <a:ext cx="3654712" cy="31952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latin typeface="Rockwell" panose="02060603020205020403" pitchFamily="18" charset="0"/>
              </a:rPr>
              <a:t>Tadarruj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dalam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pensyariatan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satu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hukum</a:t>
            </a:r>
            <a:endParaRPr lang="en-US" sz="1400" dirty="0">
              <a:latin typeface="Rockwell" panose="02060603020205020403" pitchFamily="18" charset="0"/>
              <a:cs typeface="Arial" pitchFamily="34" charset="0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CA5D84A-CA7A-8F65-CC44-B513680F5285}"/>
              </a:ext>
            </a:extLst>
          </p:cNvPr>
          <p:cNvCxnSpPr>
            <a:cxnSpLocks/>
            <a:stCxn id="231" idx="3"/>
            <a:endCxn id="66" idx="1"/>
          </p:cNvCxnSpPr>
          <p:nvPr/>
        </p:nvCxnSpPr>
        <p:spPr>
          <a:xfrm>
            <a:off x="4021149" y="4816718"/>
            <a:ext cx="337647" cy="28013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98CB4F8-8A3E-E9E0-D005-3394D936F55F}"/>
              </a:ext>
            </a:extLst>
          </p:cNvPr>
          <p:cNvCxnSpPr>
            <a:cxnSpLocks/>
            <a:stCxn id="231" idx="3"/>
            <a:endCxn id="376" idx="1"/>
          </p:cNvCxnSpPr>
          <p:nvPr/>
        </p:nvCxnSpPr>
        <p:spPr>
          <a:xfrm>
            <a:off x="4021149" y="4816718"/>
            <a:ext cx="344852" cy="110623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59026B3C-2DA4-8C6D-5B78-B01CDE016AF7}"/>
              </a:ext>
            </a:extLst>
          </p:cNvPr>
          <p:cNvCxnSpPr>
            <a:cxnSpLocks/>
            <a:stCxn id="66" idx="3"/>
            <a:endCxn id="38" idx="1"/>
          </p:cNvCxnSpPr>
          <p:nvPr/>
        </p:nvCxnSpPr>
        <p:spPr>
          <a:xfrm flipV="1">
            <a:off x="7918704" y="5052959"/>
            <a:ext cx="319526" cy="4389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E689D85B-4315-49EB-C43C-90AE1389DC08}"/>
              </a:ext>
            </a:extLst>
          </p:cNvPr>
          <p:cNvCxnSpPr>
            <a:cxnSpLocks/>
            <a:stCxn id="66" idx="3"/>
            <a:endCxn id="39" idx="1"/>
          </p:cNvCxnSpPr>
          <p:nvPr/>
        </p:nvCxnSpPr>
        <p:spPr>
          <a:xfrm>
            <a:off x="7918704" y="5096854"/>
            <a:ext cx="319526" cy="32825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E4FE03F-4A9F-7C16-4D28-6172A70CC505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FF1DE3D-1D26-B56A-0F68-A287F2F8A755}"/>
              </a:ext>
            </a:extLst>
          </p:cNvPr>
          <p:cNvSpPr/>
          <p:nvPr/>
        </p:nvSpPr>
        <p:spPr>
          <a:xfrm>
            <a:off x="10186418" y="1765778"/>
            <a:ext cx="1881740" cy="79951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latin typeface="Rockwell" panose="02060603020205020403" pitchFamily="18" charset="0"/>
              </a:rPr>
              <a:t>Kitab </a:t>
            </a:r>
            <a:r>
              <a:rPr lang="en-GB" sz="1200" i="1" dirty="0">
                <a:latin typeface="Rockwell" panose="02060603020205020403" pitchFamily="18" charset="0"/>
              </a:rPr>
              <a:t>Al-Fikr As-Sami fi Tarikh Al-Fiqh Al-Islami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karya</a:t>
            </a:r>
            <a:r>
              <a:rPr lang="en-GB" sz="1200" dirty="0">
                <a:latin typeface="Rockwell" panose="02060603020205020403" pitchFamily="18" charset="0"/>
              </a:rPr>
              <a:t> Al-</a:t>
            </a:r>
            <a:r>
              <a:rPr lang="en-GB" sz="1200" dirty="0" err="1">
                <a:latin typeface="Rockwell" panose="02060603020205020403" pitchFamily="18" charset="0"/>
              </a:rPr>
              <a:t>Hajwi</a:t>
            </a:r>
            <a:r>
              <a:rPr lang="en-GB" sz="1200" dirty="0">
                <a:latin typeface="Rockwell" panose="02060603020205020403" pitchFamily="18" charset="0"/>
              </a:rPr>
              <a:t> Ats-Tsa'labi. </a:t>
            </a:r>
            <a:endParaRPr lang="es-US" sz="1200" b="1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34D09F4-D660-C3FB-D46E-9F83D3D78896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11127288" y="1647511"/>
            <a:ext cx="0" cy="11826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A7A5C247-1608-B38A-F8FC-006A54A799E0}"/>
              </a:ext>
            </a:extLst>
          </p:cNvPr>
          <p:cNvSpPr/>
          <p:nvPr/>
        </p:nvSpPr>
        <p:spPr>
          <a:xfrm>
            <a:off x="9929765" y="2630624"/>
            <a:ext cx="2127769" cy="103821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latin typeface="Rockwell" panose="02060603020205020403" pitchFamily="18" charset="0"/>
              </a:rPr>
              <a:t>Adapun </a:t>
            </a:r>
            <a:r>
              <a:rPr lang="en-GB" sz="1200" b="1" dirty="0">
                <a:latin typeface="Rockwell" panose="02060603020205020403" pitchFamily="18" charset="0"/>
              </a:rPr>
              <a:t>IJMA’ </a:t>
            </a:r>
            <a:r>
              <a:rPr lang="en-GB" sz="1200" dirty="0">
                <a:latin typeface="Rockwell" panose="02060603020205020403" pitchFamily="18" charset="0"/>
              </a:rPr>
              <a:t>adalah </a:t>
            </a:r>
            <a:r>
              <a:rPr lang="en-GB" sz="1200" dirty="0" err="1">
                <a:latin typeface="Rockwell" panose="02060603020205020403" pitchFamily="18" charset="0"/>
              </a:rPr>
              <a:t>kesepakatan</a:t>
            </a:r>
            <a:r>
              <a:rPr lang="en-GB" sz="1200" dirty="0">
                <a:latin typeface="Rockwell" panose="02060603020205020403" pitchFamily="18" charset="0"/>
              </a:rPr>
              <a:t> ulama </a:t>
            </a:r>
            <a:r>
              <a:rPr lang="en-GB" sz="1200" dirty="0" err="1">
                <a:latin typeface="Rockwell" panose="02060603020205020403" pitchFamily="18" charset="0"/>
              </a:rPr>
              <a:t>suatu</a:t>
            </a:r>
            <a:r>
              <a:rPr lang="en-GB" sz="1200" dirty="0">
                <a:latin typeface="Rockwell" panose="02060603020205020403" pitchFamily="18" charset="0"/>
              </a:rPr>
              <a:t> zaman </a:t>
            </a:r>
            <a:r>
              <a:rPr lang="en-GB" sz="1200" b="1" dirty="0" err="1">
                <a:latin typeface="Rockwell" panose="02060603020205020403" pitchFamily="18" charset="0"/>
              </a:rPr>
              <a:t>setelah</a:t>
            </a:r>
            <a:r>
              <a:rPr lang="en-GB" sz="1200" b="1" dirty="0">
                <a:latin typeface="Rockwell" panose="02060603020205020403" pitchFamily="18" charset="0"/>
              </a:rPr>
              <a:t> Nabi Muhammad ﷺ </a:t>
            </a:r>
            <a:r>
              <a:rPr lang="en-GB" sz="1200" dirty="0" err="1">
                <a:latin typeface="Rockwell" panose="02060603020205020403" pitchFamily="18" charset="0"/>
              </a:rPr>
              <a:t>atas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suatu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hukum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syariat</a:t>
            </a:r>
            <a:r>
              <a:rPr lang="en-GB" sz="1200" dirty="0">
                <a:latin typeface="Rockwell" panose="02060603020205020403" pitchFamily="18" charset="0"/>
              </a:rPr>
              <a:t>.</a:t>
            </a:r>
            <a:endParaRPr lang="en-US" sz="1200" b="1" dirty="0">
              <a:latin typeface="Rockwell" panose="02060603020205020403" pitchFamily="18" charset="0"/>
              <a:cs typeface="Arial" pitchFamily="34" charset="0"/>
            </a:endParaRPr>
          </a:p>
        </p:txBody>
      </p:sp>
      <p:sp>
        <p:nvSpPr>
          <p:cNvPr id="242" name="Rectangle: Rounded Corners 241">
            <a:extLst>
              <a:ext uri="{FF2B5EF4-FFF2-40B4-BE49-F238E27FC236}">
                <a16:creationId xmlns:a16="http://schemas.microsoft.com/office/drawing/2014/main" id="{77F80096-590B-0AEE-697F-AAD24B22F5A8}"/>
              </a:ext>
            </a:extLst>
          </p:cNvPr>
          <p:cNvSpPr/>
          <p:nvPr/>
        </p:nvSpPr>
        <p:spPr>
          <a:xfrm>
            <a:off x="8392199" y="4256447"/>
            <a:ext cx="3665335" cy="5602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latin typeface="Rockwell" panose="02060603020205020403" pitchFamily="18" charset="0"/>
              </a:rPr>
              <a:t>Perkataan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sahabat</a:t>
            </a:r>
            <a:r>
              <a:rPr lang="en-GB" sz="1200" dirty="0">
                <a:latin typeface="Rockwell" panose="02060603020205020403" pitchFamily="18" charset="0"/>
              </a:rPr>
              <a:t> adalah </a:t>
            </a:r>
            <a:r>
              <a:rPr lang="en-GB" sz="1200" i="1" dirty="0" err="1">
                <a:latin typeface="Rockwell" panose="02060603020205020403" pitchFamily="18" charset="0"/>
              </a:rPr>
              <a:t>hujjah</a:t>
            </a:r>
            <a:r>
              <a:rPr lang="en-GB" sz="1200" dirty="0">
                <a:latin typeface="Rockwell" panose="02060603020205020403" pitchFamily="18" charset="0"/>
              </a:rPr>
              <a:t> (</a:t>
            </a:r>
            <a:r>
              <a:rPr lang="en-GB" sz="1200" dirty="0" err="1">
                <a:latin typeface="Rockwell" panose="02060603020205020403" pitchFamily="18" charset="0"/>
              </a:rPr>
              <a:t>dalil</a:t>
            </a:r>
            <a:r>
              <a:rPr lang="en-GB" sz="1200" dirty="0">
                <a:latin typeface="Rockwell" panose="02060603020205020403" pitchFamily="18" charset="0"/>
              </a:rPr>
              <a:t>). </a:t>
            </a:r>
            <a:r>
              <a:rPr lang="en-GB" sz="1200" i="1" dirty="0">
                <a:latin typeface="Rockwell" panose="02060603020205020403" pitchFamily="18" charset="0"/>
              </a:rPr>
              <a:t>Ijtihad</a:t>
            </a:r>
            <a:r>
              <a:rPr lang="en-GB" sz="1200" dirty="0">
                <a:latin typeface="Rockwell" panose="02060603020205020403" pitchFamily="18" charset="0"/>
              </a:rPr>
              <a:t> para </a:t>
            </a:r>
            <a:r>
              <a:rPr lang="en-GB" sz="1200" dirty="0" err="1">
                <a:latin typeface="Rockwell" panose="02060603020205020403" pitchFamily="18" charset="0"/>
              </a:rPr>
              <a:t>sahabat</a:t>
            </a:r>
            <a:r>
              <a:rPr lang="en-GB" sz="1200" dirty="0"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latin typeface="Rockwell" panose="02060603020205020403" pitchFamily="18" charset="0"/>
              </a:rPr>
              <a:t>tabi'in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setelah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wafatnya</a:t>
            </a:r>
            <a:r>
              <a:rPr lang="en-GB" sz="1200" dirty="0">
                <a:latin typeface="Rockwell" panose="02060603020205020403" pitchFamily="18" charset="0"/>
              </a:rPr>
              <a:t> Nabi ﷺ, tidak </a:t>
            </a:r>
            <a:r>
              <a:rPr lang="en-GB" sz="1200" dirty="0" err="1">
                <a:latin typeface="Rockwell" panose="02060603020205020403" pitchFamily="18" charset="0"/>
              </a:rPr>
              <a:t>disebut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tasyri</a:t>
            </a:r>
            <a:r>
              <a:rPr lang="en-GB" sz="1200" i="1" dirty="0">
                <a:latin typeface="Rockwell" panose="02060603020205020403" pitchFamily="18" charset="0"/>
              </a:rPr>
              <a:t>'</a:t>
            </a:r>
            <a:r>
              <a:rPr lang="en-GB" sz="1200" dirty="0">
                <a:latin typeface="Rockwell" panose="02060603020205020403" pitchFamily="18" charset="0"/>
              </a:rPr>
              <a:t>, </a:t>
            </a:r>
            <a:r>
              <a:rPr lang="en-GB" sz="1200" dirty="0" err="1">
                <a:latin typeface="Rockwell" panose="02060603020205020403" pitchFamily="18" charset="0"/>
              </a:rPr>
              <a:t>melainkan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ijtihad. </a:t>
            </a:r>
            <a:endParaRPr lang="en-US" sz="1200" b="1" dirty="0">
              <a:latin typeface="Rockwell" panose="02060603020205020403" pitchFamily="18" charset="0"/>
              <a:cs typeface="Arial" pitchFamily="34" charset="0"/>
            </a:endParaRPr>
          </a:p>
        </p:txBody>
      </p:sp>
      <p:sp>
        <p:nvSpPr>
          <p:cNvPr id="256" name="Rectangle: Rounded Corners 255">
            <a:extLst>
              <a:ext uri="{FF2B5EF4-FFF2-40B4-BE49-F238E27FC236}">
                <a16:creationId xmlns:a16="http://schemas.microsoft.com/office/drawing/2014/main" id="{8827810C-1002-0C63-48ED-33B2C1CEEFD5}"/>
              </a:ext>
            </a:extLst>
          </p:cNvPr>
          <p:cNvSpPr/>
          <p:nvPr/>
        </p:nvSpPr>
        <p:spPr>
          <a:xfrm>
            <a:off x="7662672" y="5657658"/>
            <a:ext cx="4405485" cy="109371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latin typeface="Rockwell" panose="02060603020205020403" pitchFamily="18" charset="0"/>
              </a:rPr>
              <a:t>Sebagian ulama </a:t>
            </a:r>
            <a:r>
              <a:rPr lang="en-GB" sz="1200" dirty="0" err="1">
                <a:latin typeface="Rockwell" panose="02060603020205020403" pitchFamily="18" charset="0"/>
              </a:rPr>
              <a:t>menyebutkan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bahwa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sahabat</a:t>
            </a:r>
            <a:r>
              <a:rPr lang="en-GB" sz="1200" dirty="0"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latin typeface="Rockwell" panose="02060603020205020403" pitchFamily="18" charset="0"/>
              </a:rPr>
              <a:t>berfatwa</a:t>
            </a:r>
            <a:r>
              <a:rPr lang="en-GB" sz="1200" dirty="0">
                <a:latin typeface="Rockwell" panose="02060603020205020403" pitchFamily="18" charset="0"/>
              </a:rPr>
              <a:t> pada masa Nabi Muhammad ﷺ </a:t>
            </a:r>
            <a:r>
              <a:rPr lang="en-GB" sz="1200" dirty="0" err="1">
                <a:latin typeface="Rockwell" panose="02060603020205020403" pitchFamily="18" charset="0"/>
              </a:rPr>
              <a:t>berjumlah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empat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belas</a:t>
            </a:r>
            <a:r>
              <a:rPr lang="en-GB" sz="1200" dirty="0">
                <a:latin typeface="Rockwell" panose="02060603020205020403" pitchFamily="18" charset="0"/>
              </a:rPr>
              <a:t> orang, </a:t>
            </a:r>
            <a:r>
              <a:rPr lang="en-GB" sz="1200" dirty="0" err="1">
                <a:latin typeface="Rockwell" panose="02060603020205020403" pitchFamily="18" charset="0"/>
              </a:rPr>
              <a:t>yaitu</a:t>
            </a:r>
            <a:r>
              <a:rPr lang="en-GB" sz="1200" dirty="0">
                <a:latin typeface="Rockwell" panose="02060603020205020403" pitchFamily="18" charset="0"/>
              </a:rPr>
              <a:t> Abu Bakar, Umar, Utsman, Ali, Abdurrahman bin Auf, </a:t>
            </a:r>
            <a:r>
              <a:rPr lang="en-GB" sz="1200" dirty="0" err="1">
                <a:latin typeface="Rockwell" panose="02060603020205020403" pitchFamily="18" charset="0"/>
              </a:rPr>
              <a:t>Mu'adz</a:t>
            </a:r>
            <a:r>
              <a:rPr lang="en-GB" sz="1200" dirty="0">
                <a:latin typeface="Rockwell" panose="02060603020205020403" pitchFamily="18" charset="0"/>
              </a:rPr>
              <a:t> bin Jabal, Ammar bin Yasir, </a:t>
            </a:r>
            <a:r>
              <a:rPr lang="en-GB" sz="1200" dirty="0" err="1">
                <a:latin typeface="Rockwell" panose="02060603020205020403" pitchFamily="18" charset="0"/>
              </a:rPr>
              <a:t>Hudzaifah</a:t>
            </a:r>
            <a:r>
              <a:rPr lang="en-GB" sz="1200" dirty="0">
                <a:latin typeface="Rockwell" panose="02060603020205020403" pitchFamily="18" charset="0"/>
              </a:rPr>
              <a:t>, Zaid bin </a:t>
            </a:r>
            <a:r>
              <a:rPr lang="en-GB" sz="1200" dirty="0" err="1">
                <a:latin typeface="Rockwell" panose="02060603020205020403" pitchFamily="18" charset="0"/>
              </a:rPr>
              <a:t>Tsabit</a:t>
            </a:r>
            <a:r>
              <a:rPr lang="en-GB" sz="1200" dirty="0">
                <a:latin typeface="Rockwell" panose="02060603020205020403" pitchFamily="18" charset="0"/>
              </a:rPr>
              <a:t>, Ibnu Ad-Darda', Abu Musa, Ubay bin Ka'ab, Ubadah bin Ash-Shamit, dan Ibnu Mas'ud.</a:t>
            </a:r>
            <a:endParaRPr lang="es-US" sz="1200" dirty="0">
              <a:effectLst/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EC6201A4-277A-148B-8C26-65691A7761D2}"/>
              </a:ext>
            </a:extLst>
          </p:cNvPr>
          <p:cNvCxnSpPr>
            <a:cxnSpLocks/>
            <a:endCxn id="242" idx="0"/>
          </p:cNvCxnSpPr>
          <p:nvPr/>
        </p:nvCxnSpPr>
        <p:spPr>
          <a:xfrm>
            <a:off x="10224866" y="4157605"/>
            <a:ext cx="1" cy="9884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8A758F95-5F03-EB6C-D3DD-0C0C9D22E906}"/>
              </a:ext>
            </a:extLst>
          </p:cNvPr>
          <p:cNvCxnSpPr>
            <a:cxnSpLocks/>
            <a:stCxn id="376" idx="3"/>
          </p:cNvCxnSpPr>
          <p:nvPr/>
        </p:nvCxnSpPr>
        <p:spPr>
          <a:xfrm flipV="1">
            <a:off x="7434072" y="5922953"/>
            <a:ext cx="223127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8992CCD-2418-6FDD-826C-D06AF6E6D2E2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180548B-80A3-70B2-79ED-E02C31ADD5D5}"/>
              </a:ext>
            </a:extLst>
          </p:cNvPr>
          <p:cNvCxnSpPr>
            <a:cxnSpLocks/>
            <a:stCxn id="231" idx="3"/>
            <a:endCxn id="29" idx="1"/>
          </p:cNvCxnSpPr>
          <p:nvPr/>
        </p:nvCxnSpPr>
        <p:spPr>
          <a:xfrm flipV="1">
            <a:off x="4021149" y="3967380"/>
            <a:ext cx="362106" cy="84933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D56BD0D-6F14-7796-F337-329987AC55F0}"/>
              </a:ext>
            </a:extLst>
          </p:cNvPr>
          <p:cNvCxnSpPr>
            <a:cxnSpLocks/>
            <a:stCxn id="4" idx="3"/>
            <a:endCxn id="231" idx="1"/>
          </p:cNvCxnSpPr>
          <p:nvPr/>
        </p:nvCxnSpPr>
        <p:spPr>
          <a:xfrm>
            <a:off x="2262235" y="2804956"/>
            <a:ext cx="348341" cy="201176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375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BC33-07AC-3387-FCE1-2F533993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58F2684-7EEE-4950-1FFC-B7387A20540B}"/>
              </a:ext>
            </a:extLst>
          </p:cNvPr>
          <p:cNvSpPr/>
          <p:nvPr/>
        </p:nvSpPr>
        <p:spPr>
          <a:xfrm>
            <a:off x="429768" y="1353312"/>
            <a:ext cx="11332464" cy="415137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TAHAP KEDUA: </a:t>
            </a:r>
          </a:p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MASA FIQIH SEBELUM MAZHAB FIQIH </a:t>
            </a:r>
          </a:p>
          <a:p>
            <a:pPr algn="ctr"/>
            <a:endParaRPr lang="en-GB" sz="4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4000" b="1" i="1" dirty="0">
                <a:solidFill>
                  <a:schemeClr val="bg1"/>
                </a:solidFill>
                <a:latin typeface="Rockwell" panose="02060603020205020403" pitchFamily="18" charset="0"/>
              </a:rPr>
              <a:t>(KIRA </a:t>
            </a:r>
            <a:r>
              <a:rPr lang="en-GB" sz="40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KIRA</a:t>
            </a:r>
            <a:r>
              <a:rPr lang="en-GB" sz="4000" b="1" i="1" dirty="0">
                <a:solidFill>
                  <a:schemeClr val="bg1"/>
                </a:solidFill>
                <a:latin typeface="Rockwell" panose="02060603020205020403" pitchFamily="18" charset="0"/>
              </a:rPr>
              <a:t> SAMPAI 100 H)</a:t>
            </a:r>
          </a:p>
        </p:txBody>
      </p:sp>
    </p:spTree>
    <p:extLst>
      <p:ext uri="{BB962C8B-B14F-4D97-AF65-F5344CB8AC3E}">
        <p14:creationId xmlns:p14="http://schemas.microsoft.com/office/powerpoint/2010/main" val="2622723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53BC8-D67A-5F39-0723-ABE4EFF9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AFEF098-8817-2034-52A1-0FB34CC47BAC}"/>
              </a:ext>
            </a:extLst>
          </p:cNvPr>
          <p:cNvSpPr/>
          <p:nvPr/>
        </p:nvSpPr>
        <p:spPr>
          <a:xfrm>
            <a:off x="177455" y="2707611"/>
            <a:ext cx="2418182" cy="2469394"/>
          </a:xfrm>
          <a:prstGeom prst="ellipse">
            <a:avLst/>
          </a:prstGeom>
          <a:solidFill>
            <a:schemeClr val="tx1">
              <a:lumMod val="8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MASA FIQIH SEBELUM MAZHAB FIQIH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7738A0-443A-02E2-53D7-82AC5D4647FB}"/>
              </a:ext>
            </a:extLst>
          </p:cNvPr>
          <p:cNvSpPr/>
          <p:nvPr/>
        </p:nvSpPr>
        <p:spPr>
          <a:xfrm>
            <a:off x="2950170" y="2022659"/>
            <a:ext cx="2243622" cy="9172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Masa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endParaRPr lang="en-GB" sz="3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2B8EC79-18C2-BA61-7795-4E6B34BBBDFF}"/>
              </a:ext>
            </a:extLst>
          </p:cNvPr>
          <p:cNvSpPr/>
          <p:nvPr/>
        </p:nvSpPr>
        <p:spPr>
          <a:xfrm>
            <a:off x="2950170" y="4944679"/>
            <a:ext cx="2243622" cy="917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Sumber-Sumber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Ini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A2D32C6-1A36-5DE5-0D98-D32798320BDC}"/>
              </a:ext>
            </a:extLst>
          </p:cNvPr>
          <p:cNvCxnSpPr>
            <a:cxnSpLocks/>
            <a:stCxn id="2" idx="6"/>
            <a:endCxn id="3" idx="1"/>
          </p:cNvCxnSpPr>
          <p:nvPr/>
        </p:nvCxnSpPr>
        <p:spPr>
          <a:xfrm flipV="1">
            <a:off x="2595637" y="2481298"/>
            <a:ext cx="354533" cy="146101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4431579-BB6E-C074-8E72-7C2B9E3B13FD}"/>
              </a:ext>
            </a:extLst>
          </p:cNvPr>
          <p:cNvCxnSpPr>
            <a:cxnSpLocks/>
            <a:stCxn id="2" idx="6"/>
            <a:endCxn id="4" idx="1"/>
          </p:cNvCxnSpPr>
          <p:nvPr/>
        </p:nvCxnSpPr>
        <p:spPr>
          <a:xfrm>
            <a:off x="2595637" y="3942308"/>
            <a:ext cx="354533" cy="146101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A98F72-CDBF-BD6C-45AC-3C7D74BB1322}"/>
              </a:ext>
            </a:extLst>
          </p:cNvPr>
          <p:cNvCxnSpPr>
            <a:cxnSpLocks/>
            <a:stCxn id="2" idx="6"/>
            <a:endCxn id="8" idx="1"/>
          </p:cNvCxnSpPr>
          <p:nvPr/>
        </p:nvCxnSpPr>
        <p:spPr>
          <a:xfrm>
            <a:off x="2595637" y="3942308"/>
            <a:ext cx="354533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223B2B5-7D0E-1A5E-A557-A132CBF8BFC3}"/>
              </a:ext>
            </a:extLst>
          </p:cNvPr>
          <p:cNvSpPr/>
          <p:nvPr/>
        </p:nvSpPr>
        <p:spPr>
          <a:xfrm>
            <a:off x="2950170" y="3483669"/>
            <a:ext cx="2243622" cy="9172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Masa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Tabi’in</a:t>
            </a:r>
            <a:endParaRPr lang="en-GB" sz="3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5C6D5AF-1524-ABCF-4555-0BDC6A6FA1EE}"/>
              </a:ext>
            </a:extLst>
          </p:cNvPr>
          <p:cNvSpPr/>
          <p:nvPr/>
        </p:nvSpPr>
        <p:spPr>
          <a:xfrm>
            <a:off x="640080" y="172292"/>
            <a:ext cx="10789919" cy="163607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wafatnya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Nabi Muhammad ﷺ,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tasyri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terhenti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ijtihad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istinbath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pengambilan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fatwa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terus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berlanjut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 Para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mengambil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Al-Qur'an dan As-Sunah,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fatwa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orang-orang. 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Sejumlah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ahli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berbeda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riwayat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fatwa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dinukil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</a:p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sejumlah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ahli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kalangan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Tabi’in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belajar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para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terbentuklah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tingkatan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Tabi’in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Fase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Madzhab-Madzhab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748077A-5ABD-133F-ED86-385A8B10D94A}"/>
              </a:ext>
            </a:extLst>
          </p:cNvPr>
          <p:cNvSpPr/>
          <p:nvPr/>
        </p:nvSpPr>
        <p:spPr>
          <a:xfrm>
            <a:off x="5505783" y="3748146"/>
            <a:ext cx="2815257" cy="917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Sumber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Musnad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sanad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BB0388B-EEE3-547F-45E7-13F1E1EA7653}"/>
              </a:ext>
            </a:extLst>
          </p:cNvPr>
          <p:cNvSpPr/>
          <p:nvPr/>
        </p:nvSpPr>
        <p:spPr>
          <a:xfrm>
            <a:off x="5505783" y="5623282"/>
            <a:ext cx="2815257" cy="91727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Sumber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Musnad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96E5196-1FA7-ED70-1106-3987B7299E00}"/>
              </a:ext>
            </a:extLst>
          </p:cNvPr>
          <p:cNvSpPr/>
          <p:nvPr/>
        </p:nvSpPr>
        <p:spPr>
          <a:xfrm>
            <a:off x="8695405" y="3018968"/>
            <a:ext cx="2984854" cy="730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Mushannaf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Abdurrazzaq Ash-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Shan'ani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3CC4D0A-C042-C78D-6D4B-2486C24EEE66}"/>
              </a:ext>
            </a:extLst>
          </p:cNvPr>
          <p:cNvSpPr/>
          <p:nvPr/>
        </p:nvSpPr>
        <p:spPr>
          <a:xfrm>
            <a:off x="8695405" y="3841673"/>
            <a:ext cx="2984854" cy="730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Mushannaf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Ibnu Abi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Syaibah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7CBC8EC-D617-69DF-CAA6-AC4CE9A04B5D}"/>
              </a:ext>
            </a:extLst>
          </p:cNvPr>
          <p:cNvSpPr/>
          <p:nvPr/>
        </p:nvSpPr>
        <p:spPr>
          <a:xfrm>
            <a:off x="8695405" y="4668829"/>
            <a:ext cx="2984854" cy="730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Ausath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Ibnu Al-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Mundzir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741DBBE-6A5B-850A-69D7-FE5DAEB1085F}"/>
              </a:ext>
            </a:extLst>
          </p:cNvPr>
          <p:cNvSpPr/>
          <p:nvPr/>
        </p:nvSpPr>
        <p:spPr>
          <a:xfrm>
            <a:off x="8695404" y="5623282"/>
            <a:ext cx="2984855" cy="91727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Kitab-kitab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muqaran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Khilaf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/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perbandingan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F68F21D-AD6A-CF0B-E838-C97FDF0001FB}"/>
              </a:ext>
            </a:extLst>
          </p:cNvPr>
          <p:cNvCxnSpPr>
            <a:cxnSpLocks/>
            <a:stCxn id="4" idx="3"/>
            <a:endCxn id="14" idx="1"/>
          </p:cNvCxnSpPr>
          <p:nvPr/>
        </p:nvCxnSpPr>
        <p:spPr>
          <a:xfrm flipV="1">
            <a:off x="5193792" y="4206785"/>
            <a:ext cx="311991" cy="119653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7408AD-4A2B-A0A0-4C74-D2222A478437}"/>
              </a:ext>
            </a:extLst>
          </p:cNvPr>
          <p:cNvCxnSpPr>
            <a:cxnSpLocks/>
            <a:stCxn id="4" idx="3"/>
            <a:endCxn id="15" idx="1"/>
          </p:cNvCxnSpPr>
          <p:nvPr/>
        </p:nvCxnSpPr>
        <p:spPr>
          <a:xfrm>
            <a:off x="5193792" y="5403318"/>
            <a:ext cx="311991" cy="67860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277D999-7E26-C5FC-A1C1-90C46E8C049D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 flipV="1">
            <a:off x="8321040" y="3384080"/>
            <a:ext cx="374365" cy="82270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0BE19DF-3CED-6339-5F33-2180EFA1DAF0}"/>
              </a:ext>
            </a:extLst>
          </p:cNvPr>
          <p:cNvCxnSpPr>
            <a:cxnSpLocks/>
            <a:stCxn id="14" idx="3"/>
            <a:endCxn id="22" idx="1"/>
          </p:cNvCxnSpPr>
          <p:nvPr/>
        </p:nvCxnSpPr>
        <p:spPr>
          <a:xfrm>
            <a:off x="8321040" y="4206785"/>
            <a:ext cx="374365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0EEC1CA-8784-475E-530D-AE6C3ABFC34D}"/>
              </a:ext>
            </a:extLst>
          </p:cNvPr>
          <p:cNvCxnSpPr>
            <a:cxnSpLocks/>
            <a:stCxn id="14" idx="3"/>
            <a:endCxn id="23" idx="1"/>
          </p:cNvCxnSpPr>
          <p:nvPr/>
        </p:nvCxnSpPr>
        <p:spPr>
          <a:xfrm>
            <a:off x="8321040" y="4206785"/>
            <a:ext cx="374365" cy="82715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0A1EBDF-6E8B-BAF1-9FCF-CEFA144BB54E}"/>
              </a:ext>
            </a:extLst>
          </p:cNvPr>
          <p:cNvCxnSpPr>
            <a:cxnSpLocks/>
            <a:stCxn id="15" idx="3"/>
            <a:endCxn id="24" idx="1"/>
          </p:cNvCxnSpPr>
          <p:nvPr/>
        </p:nvCxnSpPr>
        <p:spPr>
          <a:xfrm>
            <a:off x="8321040" y="6081921"/>
            <a:ext cx="374364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A856673-1133-1D50-B5DA-6611F9B3CFA1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4842C8-B837-D107-0630-36C1BB841212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260375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4050E-4031-DD5C-568B-501E902E2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AD758D6-3F72-A956-D0CD-23D19CD921E6}"/>
              </a:ext>
            </a:extLst>
          </p:cNvPr>
          <p:cNvSpPr/>
          <p:nvPr/>
        </p:nvSpPr>
        <p:spPr>
          <a:xfrm>
            <a:off x="867104" y="136325"/>
            <a:ext cx="10556844" cy="6870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Sahabat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yang 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fatwa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-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nya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banyak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diriwayatkan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berjumlah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130 orang,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sebagaimana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disebutkan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oleh Imam Ibnu Hazm dan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dinukil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oleh Imam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Ibnul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Qayyim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dalam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I'lam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 Al-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Muwaqqi'in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. </a:t>
            </a:r>
            <a:endParaRPr lang="en-GB" sz="28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622498-EE07-7134-4436-4863708FBE8B}"/>
              </a:ext>
            </a:extLst>
          </p:cNvPr>
          <p:cNvSpPr/>
          <p:nvPr/>
        </p:nvSpPr>
        <p:spPr>
          <a:xfrm>
            <a:off x="4435688" y="3623088"/>
            <a:ext cx="3301255" cy="813109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400" dirty="0">
                <a:latin typeface="Rockwell" panose="02060603020205020403" pitchFamily="18" charset="0"/>
              </a:rPr>
              <a:t>Fatwa-fatwa </a:t>
            </a:r>
            <a:r>
              <a:rPr lang="en-GB" sz="1400" dirty="0" err="1">
                <a:latin typeface="Rockwell" panose="02060603020205020403" pitchFamily="18" charset="0"/>
              </a:rPr>
              <a:t>dari</a:t>
            </a:r>
            <a:r>
              <a:rPr lang="en-GB" sz="1400" dirty="0">
                <a:latin typeface="Rockwell" panose="02060603020205020403" pitchFamily="18" charset="0"/>
              </a:rPr>
              <a:t> masing-masing </a:t>
            </a:r>
            <a:r>
              <a:rPr lang="en-GB" sz="1400" dirty="0" err="1">
                <a:latin typeface="Rockwell" panose="02060603020205020403" pitchFamily="18" charset="0"/>
              </a:rPr>
              <a:t>mereka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dapat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dikumpulkan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dalam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satu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bagian</a:t>
            </a:r>
            <a:r>
              <a:rPr lang="en-GB" sz="1400" dirty="0">
                <a:latin typeface="Rockwell" panose="02060603020205020403" pitchFamily="18" charset="0"/>
              </a:rPr>
              <a:t> yang sangat </a:t>
            </a:r>
            <a:r>
              <a:rPr lang="en-GB" sz="1400" dirty="0" err="1">
                <a:latin typeface="Rockwell" panose="02060603020205020403" pitchFamily="18" charset="0"/>
              </a:rPr>
              <a:t>kecil</a:t>
            </a:r>
            <a:r>
              <a:rPr lang="en-GB" sz="1400" dirty="0">
                <a:latin typeface="Rockwell" panose="02060603020205020403" pitchFamily="18" charset="0"/>
              </a:rPr>
              <a:t>.</a:t>
            </a:r>
            <a:endParaRPr lang="en-GB" sz="14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2192BE3-7904-7720-9D97-C474DE1B2DF3}"/>
              </a:ext>
            </a:extLst>
          </p:cNvPr>
          <p:cNvSpPr/>
          <p:nvPr/>
        </p:nvSpPr>
        <p:spPr>
          <a:xfrm>
            <a:off x="393192" y="2460693"/>
            <a:ext cx="3092062" cy="1814598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Rockwell" panose="02060603020205020403" pitchFamily="18" charset="0"/>
              </a:rPr>
              <a:t>SAHABAT YANG BANYAK BERFATWA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9516694-E031-3AF0-C151-13F8E87DA8AD}"/>
              </a:ext>
            </a:extLst>
          </p:cNvPr>
          <p:cNvSpPr/>
          <p:nvPr/>
        </p:nvSpPr>
        <p:spPr>
          <a:xfrm>
            <a:off x="4437379" y="1723846"/>
            <a:ext cx="3299565" cy="64564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400" dirty="0">
                <a:latin typeface="Rockwell" panose="02060603020205020403" pitchFamily="18" charset="0"/>
              </a:rPr>
              <a:t>Fatwa </a:t>
            </a:r>
            <a:r>
              <a:rPr lang="en-GB" sz="1400" dirty="0" err="1">
                <a:latin typeface="Rockwell" panose="02060603020205020403" pitchFamily="18" charset="0"/>
              </a:rPr>
              <a:t>dari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setiap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mereka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dapat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dikumpulkan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menjadi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satu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jilid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tebal</a:t>
            </a:r>
            <a:r>
              <a:rPr lang="en-GB" sz="1400" dirty="0">
                <a:latin typeface="Rockwell" panose="02060603020205020403" pitchFamily="18" charset="0"/>
              </a:rPr>
              <a:t>.</a:t>
            </a:r>
            <a:endParaRPr lang="en-GB" sz="14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CC5F08C-FB63-1B62-76FD-02DD9C853BAD}"/>
              </a:ext>
            </a:extLst>
          </p:cNvPr>
          <p:cNvSpPr/>
          <p:nvPr/>
        </p:nvSpPr>
        <p:spPr>
          <a:xfrm>
            <a:off x="4204441" y="3045171"/>
            <a:ext cx="3189587" cy="64564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i="1" dirty="0">
                <a:latin typeface="Rockwell" panose="02060603020205020403" pitchFamily="18" charset="0"/>
              </a:rPr>
              <a:t> </a:t>
            </a:r>
            <a:r>
              <a:rPr lang="en-GB" sz="1600" b="1" dirty="0">
                <a:latin typeface="Rockwell" panose="02060603020205020403" pitchFamily="18" charset="0"/>
              </a:rPr>
              <a:t>Al-</a:t>
            </a:r>
            <a:r>
              <a:rPr lang="en-GB" sz="1600" b="1" dirty="0" err="1">
                <a:latin typeface="Rockwell" panose="02060603020205020403" pitchFamily="18" charset="0"/>
              </a:rPr>
              <a:t>Mutawassithun</a:t>
            </a:r>
            <a:r>
              <a:rPr lang="en-GB" sz="1600" b="1" dirty="0">
                <a:latin typeface="Rockwell" panose="02060603020205020403" pitchFamily="18" charset="0"/>
              </a:rPr>
              <a:t> </a:t>
            </a:r>
          </a:p>
          <a:p>
            <a:r>
              <a:rPr lang="en-GB" sz="1600" b="1" dirty="0">
                <a:latin typeface="Rockwell" panose="02060603020205020403" pitchFamily="18" charset="0"/>
              </a:rPr>
              <a:t>(</a:t>
            </a:r>
            <a:r>
              <a:rPr lang="en-GB" sz="1600" dirty="0">
                <a:latin typeface="Rockwell" panose="02060603020205020403" pitchFamily="18" charset="0"/>
              </a:rPr>
              <a:t>Fatwa </a:t>
            </a:r>
            <a:r>
              <a:rPr lang="en-GB" sz="1600" dirty="0" err="1">
                <a:latin typeface="Rockwell" panose="02060603020205020403" pitchFamily="18" charset="0"/>
              </a:rPr>
              <a:t>dalam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jumlah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sedang</a:t>
            </a:r>
            <a:r>
              <a:rPr lang="en-GB" sz="1600" dirty="0">
                <a:latin typeface="Rockwell" panose="02060603020205020403" pitchFamily="18" charset="0"/>
              </a:rPr>
              <a:t>)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844FE-D423-9035-F00E-DDCC846F07A9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3485254" y="3367992"/>
            <a:ext cx="719187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9C74915-2C1B-8826-1FD2-9FB3EFD5026A}"/>
              </a:ext>
            </a:extLst>
          </p:cNvPr>
          <p:cNvCxnSpPr>
            <a:cxnSpLocks/>
            <a:stCxn id="10" idx="3"/>
            <a:endCxn id="56" idx="1"/>
          </p:cNvCxnSpPr>
          <p:nvPr/>
        </p:nvCxnSpPr>
        <p:spPr>
          <a:xfrm>
            <a:off x="3485254" y="3367992"/>
            <a:ext cx="734055" cy="186083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26BAC13-BDD3-C3AF-461E-F6D5C09539AE}"/>
              </a:ext>
            </a:extLst>
          </p:cNvPr>
          <p:cNvSpPr/>
          <p:nvPr/>
        </p:nvSpPr>
        <p:spPr>
          <a:xfrm>
            <a:off x="8135007" y="951004"/>
            <a:ext cx="3459586" cy="128701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200" dirty="0">
                <a:latin typeface="Rockwell" panose="02060603020205020403" pitchFamily="18" charset="0"/>
              </a:rPr>
              <a:t>• Umar bin Khattab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pPr lvl="0"/>
            <a:r>
              <a:rPr lang="en-GB" sz="1200" dirty="0">
                <a:latin typeface="Rockwell" panose="02060603020205020403" pitchFamily="18" charset="0"/>
              </a:rPr>
              <a:t>• Ali bin Abi </a:t>
            </a:r>
            <a:r>
              <a:rPr lang="en-GB" sz="1200" dirty="0" err="1">
                <a:latin typeface="Rockwell" panose="02060603020205020403" pitchFamily="18" charset="0"/>
              </a:rPr>
              <a:t>Thalib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pPr lvl="0"/>
            <a:r>
              <a:rPr lang="en-GB" sz="1200" dirty="0">
                <a:latin typeface="Rockwell" panose="02060603020205020403" pitchFamily="18" charset="0"/>
              </a:rPr>
              <a:t>• Abdullah bin Mas’ud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</a:p>
          <a:p>
            <a:pPr lvl="0"/>
            <a:r>
              <a:rPr lang="en-GB" sz="1200" dirty="0">
                <a:latin typeface="Rockwell" panose="02060603020205020403" pitchFamily="18" charset="0"/>
              </a:rPr>
              <a:t>• Aisyah binti Abi Bakar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‘</a:t>
            </a:r>
            <a:r>
              <a:rPr lang="en-GB" sz="1200" i="1" dirty="0" err="1">
                <a:latin typeface="Rockwell" panose="02060603020205020403" pitchFamily="18" charset="0"/>
              </a:rPr>
              <a:t>anha</a:t>
            </a:r>
            <a:endParaRPr lang="en-GB" sz="1200" dirty="0">
              <a:latin typeface="Rockwell" panose="02060603020205020403" pitchFamily="18" charset="0"/>
            </a:endParaRPr>
          </a:p>
          <a:p>
            <a:pPr lvl="0"/>
            <a:r>
              <a:rPr lang="en-GB" sz="1200" dirty="0">
                <a:latin typeface="Rockwell" panose="02060603020205020403" pitchFamily="18" charset="0"/>
              </a:rPr>
              <a:t>• Zaid bin </a:t>
            </a:r>
            <a:r>
              <a:rPr lang="en-GB" sz="1200" dirty="0" err="1">
                <a:latin typeface="Rockwell" panose="02060603020205020403" pitchFamily="18" charset="0"/>
              </a:rPr>
              <a:t>Tsabit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pPr lvl="0"/>
            <a:r>
              <a:rPr lang="en-GB" sz="1200" dirty="0">
                <a:latin typeface="Rockwell" panose="02060603020205020403" pitchFamily="18" charset="0"/>
              </a:rPr>
              <a:t>• Abdullah bin Abbas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pPr lvl="0"/>
            <a:r>
              <a:rPr lang="en-GB" sz="1200" dirty="0">
                <a:latin typeface="Rockwell" panose="02060603020205020403" pitchFamily="18" charset="0"/>
              </a:rPr>
              <a:t>• Abdullah bin Umar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endParaRPr lang="en-GB" sz="12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352F47C-E601-7DA1-FD91-FC2A5EB8F4A5}"/>
              </a:ext>
            </a:extLst>
          </p:cNvPr>
          <p:cNvSpPr/>
          <p:nvPr/>
        </p:nvSpPr>
        <p:spPr>
          <a:xfrm>
            <a:off x="7206110" y="2999846"/>
            <a:ext cx="849339" cy="6909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600" b="1" dirty="0">
                <a:latin typeface="Rockwell" panose="02060603020205020403" pitchFamily="18" charset="0"/>
              </a:rPr>
              <a:t>13</a:t>
            </a:r>
            <a:endParaRPr lang="en-GB" sz="26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8F8E0A8-EA44-C92B-F977-140356566280}"/>
              </a:ext>
            </a:extLst>
          </p:cNvPr>
          <p:cNvSpPr/>
          <p:nvPr/>
        </p:nvSpPr>
        <p:spPr>
          <a:xfrm>
            <a:off x="8135007" y="2328316"/>
            <a:ext cx="3459586" cy="243753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latin typeface="Rockwell" panose="02060603020205020403" pitchFamily="18" charset="0"/>
              </a:rPr>
              <a:t>• Abu Bakar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r>
              <a:rPr lang="en-GB" sz="1200" i="1" dirty="0">
                <a:latin typeface="Rockwell" panose="02060603020205020403" pitchFamily="18" charset="0"/>
              </a:rPr>
              <a:t> (paling alim)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Utsman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Ummu Salamah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anha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Anas bin Malik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Abu Sa'id Al-Khudri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Abu Hurairah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Abdullah bin Umar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Abdullah bin Az-Zubair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Abu Musa Al-</a:t>
            </a:r>
            <a:r>
              <a:rPr lang="en-GB" sz="1200" dirty="0" err="1">
                <a:latin typeface="Rockwell" panose="02060603020205020403" pitchFamily="18" charset="0"/>
              </a:rPr>
              <a:t>Asy'ari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Jabir bin Abdullah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</a:t>
            </a:r>
            <a:r>
              <a:rPr lang="en-GB" sz="1200" dirty="0" err="1">
                <a:latin typeface="Rockwell" panose="02060603020205020403" pitchFamily="18" charset="0"/>
              </a:rPr>
              <a:t>Mu'adz</a:t>
            </a:r>
            <a:r>
              <a:rPr lang="en-GB" sz="1200" dirty="0">
                <a:latin typeface="Rockwell" panose="02060603020205020403" pitchFamily="18" charset="0"/>
              </a:rPr>
              <a:t> bin Jabal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i="1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Sa'ad bin Abi Waqqas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r>
              <a:rPr lang="en-GB" sz="1200" b="1" dirty="0">
                <a:latin typeface="Rockwell" panose="02060603020205020403" pitchFamily="18" charset="0"/>
              </a:rPr>
              <a:t> </a:t>
            </a:r>
          </a:p>
          <a:p>
            <a:r>
              <a:rPr lang="en-GB" sz="1200" dirty="0">
                <a:latin typeface="Rockwell" panose="02060603020205020403" pitchFamily="18" charset="0"/>
              </a:rPr>
              <a:t>• Salman Al-Farisi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r>
              <a:rPr lang="en-GB" sz="1200" dirty="0"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D60EB7F-E96F-900C-47FA-AB573E574B54}"/>
              </a:ext>
            </a:extLst>
          </p:cNvPr>
          <p:cNvSpPr/>
          <p:nvPr/>
        </p:nvSpPr>
        <p:spPr>
          <a:xfrm>
            <a:off x="8135006" y="4852389"/>
            <a:ext cx="3459585" cy="188715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latin typeface="Rockwell" panose="02060603020205020403" pitchFamily="18" charset="0"/>
              </a:rPr>
              <a:t>• Abu Ad-Darda'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Al-Hasan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Al-Husain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Ubay bin Ka'ab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Abu Ayyub Al-</a:t>
            </a:r>
            <a:r>
              <a:rPr lang="en-GB" sz="1200" dirty="0" err="1">
                <a:latin typeface="Rockwell" panose="02060603020205020403" pitchFamily="18" charset="0"/>
              </a:rPr>
              <a:t>Anshari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Asma' binti Abu Bakar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anha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Zaid bin Arqam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</a:t>
            </a:r>
            <a:r>
              <a:rPr lang="en-GB" sz="1200" dirty="0" err="1">
                <a:latin typeface="Rockwell" panose="02060603020205020403" pitchFamily="18" charset="0"/>
              </a:rPr>
              <a:t>Tsauban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Buraidah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</a:t>
            </a:r>
            <a:endParaRPr lang="en-GB" sz="1200" dirty="0">
              <a:latin typeface="Rockwell" panose="02060603020205020403" pitchFamily="18" charset="0"/>
            </a:endParaRPr>
          </a:p>
          <a:p>
            <a:r>
              <a:rPr lang="en-GB" sz="1200" dirty="0">
                <a:latin typeface="Rockwell" panose="02060603020205020403" pitchFamily="18" charset="0"/>
              </a:rPr>
              <a:t>• Dan lain-lain </a:t>
            </a:r>
            <a:r>
              <a:rPr lang="en-GB" sz="1200" i="1" dirty="0" err="1">
                <a:latin typeface="Rockwell" panose="02060603020205020403" pitchFamily="18" charset="0"/>
              </a:rPr>
              <a:t>radhiyallahu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ta'ala</a:t>
            </a:r>
            <a:r>
              <a:rPr lang="en-GB" sz="1200" i="1" dirty="0">
                <a:latin typeface="Rockwell" panose="02060603020205020403" pitchFamily="18" charset="0"/>
              </a:rPr>
              <a:t> '</a:t>
            </a:r>
            <a:r>
              <a:rPr lang="en-GB" sz="1200" i="1" dirty="0" err="1">
                <a:latin typeface="Rockwell" panose="02060603020205020403" pitchFamily="18" charset="0"/>
              </a:rPr>
              <a:t>anhum</a:t>
            </a:r>
            <a:r>
              <a:rPr lang="en-GB" sz="1200" dirty="0"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0CE04A5-D90A-2922-4C85-A79484F85BA8}"/>
              </a:ext>
            </a:extLst>
          </p:cNvPr>
          <p:cNvSpPr/>
          <p:nvPr/>
        </p:nvSpPr>
        <p:spPr>
          <a:xfrm>
            <a:off x="4435688" y="5501988"/>
            <a:ext cx="3301255" cy="90732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400" dirty="0">
                <a:latin typeface="Rockwell" panose="02060603020205020403" pitchFamily="18" charset="0"/>
              </a:rPr>
              <a:t>Fatwa-fatwa </a:t>
            </a:r>
            <a:r>
              <a:rPr lang="en-GB" sz="1400" dirty="0" err="1">
                <a:latin typeface="Rockwell" panose="02060603020205020403" pitchFamily="18" charset="0"/>
              </a:rPr>
              <a:t>mereka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semua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dapat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dikumpulkan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dalam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satu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bagian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kecil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dirty="0" err="1">
                <a:latin typeface="Rockwell" panose="02060603020205020403" pitchFamily="18" charset="0"/>
              </a:rPr>
              <a:t>setelah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meneliti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dengan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menelaah</a:t>
            </a:r>
            <a:r>
              <a:rPr lang="en-GB" sz="1400" dirty="0">
                <a:latin typeface="Rockwell" panose="02060603020205020403" pitchFamily="18" charset="0"/>
              </a:rPr>
              <a:t>.</a:t>
            </a:r>
            <a:endParaRPr lang="en-GB" sz="14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E13EFB6D-B92D-94FA-1948-99908212ECEE}"/>
              </a:ext>
            </a:extLst>
          </p:cNvPr>
          <p:cNvSpPr/>
          <p:nvPr/>
        </p:nvSpPr>
        <p:spPr>
          <a:xfrm>
            <a:off x="4219312" y="1138619"/>
            <a:ext cx="2969764" cy="6456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600" b="1" dirty="0">
                <a:latin typeface="Rockwell" panose="02060603020205020403" pitchFamily="18" charset="0"/>
              </a:rPr>
              <a:t>Al-</a:t>
            </a:r>
            <a:r>
              <a:rPr lang="en-GB" sz="1600" b="1" dirty="0" err="1">
                <a:latin typeface="Rockwell" panose="02060603020205020403" pitchFamily="18" charset="0"/>
              </a:rPr>
              <a:t>Muktsirun</a:t>
            </a:r>
            <a:r>
              <a:rPr lang="en-GB" sz="1600" b="1" dirty="0">
                <a:latin typeface="Rockwell" panose="02060603020205020403" pitchFamily="18" charset="0"/>
              </a:rPr>
              <a:t> </a:t>
            </a:r>
          </a:p>
          <a:p>
            <a:pPr lvl="0"/>
            <a:r>
              <a:rPr lang="en-GB" sz="1600" b="1" dirty="0">
                <a:latin typeface="Rockwell" panose="02060603020205020403" pitchFamily="18" charset="0"/>
              </a:rPr>
              <a:t>(Yang Banyak </a:t>
            </a:r>
            <a:r>
              <a:rPr lang="en-GB" sz="1600" b="1" dirty="0" err="1">
                <a:latin typeface="Rockwell" panose="02060603020205020403" pitchFamily="18" charset="0"/>
              </a:rPr>
              <a:t>Berfatwa</a:t>
            </a:r>
            <a:r>
              <a:rPr lang="en-GB" sz="1600" b="1" dirty="0">
                <a:latin typeface="Rockwell" panose="02060603020205020403" pitchFamily="18" charset="0"/>
              </a:rPr>
              <a:t>)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10E4A64-B68D-710B-EFC0-D7A00B46B53A}"/>
              </a:ext>
            </a:extLst>
          </p:cNvPr>
          <p:cNvSpPr/>
          <p:nvPr/>
        </p:nvSpPr>
        <p:spPr>
          <a:xfrm>
            <a:off x="7038341" y="1097711"/>
            <a:ext cx="849339" cy="7376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Rockwell" panose="02060603020205020403" pitchFamily="18" charset="0"/>
              </a:rPr>
              <a:t>7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2662266F-BE4F-C837-EE98-AD539921E9F9}"/>
              </a:ext>
            </a:extLst>
          </p:cNvPr>
          <p:cNvSpPr/>
          <p:nvPr/>
        </p:nvSpPr>
        <p:spPr>
          <a:xfrm>
            <a:off x="4219309" y="4906004"/>
            <a:ext cx="3159850" cy="645641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600" b="1" dirty="0">
                <a:latin typeface="Rockwell" panose="02060603020205020403" pitchFamily="18" charset="0"/>
              </a:rPr>
              <a:t>Al-</a:t>
            </a:r>
            <a:r>
              <a:rPr lang="en-GB" sz="1600" b="1" dirty="0" err="1">
                <a:latin typeface="Rockwell" panose="02060603020205020403" pitchFamily="18" charset="0"/>
              </a:rPr>
              <a:t>Muqillun</a:t>
            </a:r>
            <a:r>
              <a:rPr lang="en-GB" sz="1600" b="1" dirty="0">
                <a:latin typeface="Rockwell" panose="02060603020205020403" pitchFamily="18" charset="0"/>
              </a:rPr>
              <a:t> </a:t>
            </a:r>
          </a:p>
          <a:p>
            <a:pPr lvl="0"/>
            <a:r>
              <a:rPr lang="en-GB" sz="1600" b="1" dirty="0">
                <a:latin typeface="Rockwell" panose="02060603020205020403" pitchFamily="18" charset="0"/>
              </a:rPr>
              <a:t>(</a:t>
            </a:r>
            <a:r>
              <a:rPr lang="en-GB" sz="1600" dirty="0">
                <a:latin typeface="Rockwell" panose="02060603020205020403" pitchFamily="18" charset="0"/>
              </a:rPr>
              <a:t>Fatwa </a:t>
            </a:r>
            <a:r>
              <a:rPr lang="en-GB" sz="1600" dirty="0" err="1">
                <a:latin typeface="Rockwell" panose="02060603020205020403" pitchFamily="18" charset="0"/>
              </a:rPr>
              <a:t>dalam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jumlah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sedikit</a:t>
            </a:r>
            <a:r>
              <a:rPr lang="en-GB" sz="1600" dirty="0">
                <a:latin typeface="Rockwell" panose="02060603020205020403" pitchFamily="18" charset="0"/>
              </a:rPr>
              <a:t>)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7AD9D5B-5374-0B94-85D9-114624D8676F}"/>
              </a:ext>
            </a:extLst>
          </p:cNvPr>
          <p:cNvSpPr/>
          <p:nvPr/>
        </p:nvSpPr>
        <p:spPr>
          <a:xfrm>
            <a:off x="7060654" y="4906004"/>
            <a:ext cx="994795" cy="6383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latin typeface="Rockwell" panose="02060603020205020403" pitchFamily="18" charset="0"/>
              </a:rPr>
              <a:t>110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D4A88F4-6B7C-43DE-9F15-CFAEEF8121F7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5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8AB47FB-756C-551C-D405-510CB359C9BE}"/>
              </a:ext>
            </a:extLst>
          </p:cNvPr>
          <p:cNvSpPr/>
          <p:nvPr/>
        </p:nvSpPr>
        <p:spPr>
          <a:xfrm>
            <a:off x="393192" y="4765846"/>
            <a:ext cx="3092062" cy="158859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latin typeface="Rockwell" panose="02060603020205020403" pitchFamily="18" charset="0"/>
              </a:rPr>
              <a:t>Semua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sahabat</a:t>
            </a:r>
            <a:r>
              <a:rPr lang="en-GB" sz="1200" dirty="0">
                <a:latin typeface="Rockwell" panose="02060603020205020403" pitchFamily="18" charset="0"/>
              </a:rPr>
              <a:t> adalah </a:t>
            </a:r>
            <a:r>
              <a:rPr lang="en-GB" sz="1200" dirty="0" err="1">
                <a:latin typeface="Rockwell" panose="02060603020205020403" pitchFamily="18" charset="0"/>
              </a:rPr>
              <a:t>ahli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ijtihad </a:t>
            </a:r>
            <a:r>
              <a:rPr lang="en-GB" sz="1200" i="1" dirty="0" err="1">
                <a:latin typeface="Rockwell" panose="02060603020205020403" pitchFamily="18" charset="0"/>
              </a:rPr>
              <a:t>bil-quwwah</a:t>
            </a:r>
            <a:r>
              <a:rPr lang="en-GB" sz="1200" i="1" dirty="0">
                <a:latin typeface="Rockwell" panose="02060603020205020403" pitchFamily="18" charset="0"/>
              </a:rPr>
              <a:t> (</a:t>
            </a:r>
            <a:r>
              <a:rPr lang="en-GB" sz="1200" dirty="0" err="1">
                <a:latin typeface="Rockwell" panose="02060603020205020403" pitchFamily="18" charset="0"/>
              </a:rPr>
              <a:t>karena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mereka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menyaksikan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turunnya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wahyu</a:t>
            </a:r>
            <a:r>
              <a:rPr lang="en-GB" sz="1200" dirty="0"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latin typeface="Rockwell" panose="02060603020205020403" pitchFamily="18" charset="0"/>
              </a:rPr>
              <a:t>bahasa</a:t>
            </a:r>
            <a:r>
              <a:rPr lang="en-GB" sz="1200" dirty="0">
                <a:latin typeface="Rockwell" panose="02060603020205020403" pitchFamily="18" charset="0"/>
              </a:rPr>
              <a:t> Arab adalah </a:t>
            </a:r>
            <a:r>
              <a:rPr lang="en-GB" sz="1200" dirty="0" err="1">
                <a:latin typeface="Rockwell" panose="02060603020205020403" pitchFamily="18" charset="0"/>
              </a:rPr>
              <a:t>bahasa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mereka</a:t>
            </a:r>
            <a:r>
              <a:rPr lang="en-GB" sz="1200" dirty="0"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latin typeface="Rockwell" panose="02060603020205020403" pitchFamily="18" charset="0"/>
              </a:rPr>
              <a:t>fasih</a:t>
            </a:r>
            <a:r>
              <a:rPr lang="en-GB" sz="1200" i="1" dirty="0">
                <a:latin typeface="Rockwell" panose="02060603020205020403" pitchFamily="18" charset="0"/>
              </a:rPr>
              <a:t>)</a:t>
            </a:r>
            <a:r>
              <a:rPr lang="en-GB" sz="1200" dirty="0">
                <a:latin typeface="Rockwell" panose="02060603020205020403" pitchFamily="18" charset="0"/>
              </a:rPr>
              <a:t>, </a:t>
            </a:r>
            <a:r>
              <a:rPr lang="en-GB" sz="1200" dirty="0" err="1">
                <a:latin typeface="Rockwell" panose="02060603020205020403" pitchFamily="18" charset="0"/>
              </a:rPr>
              <a:t>bukan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ijtihad </a:t>
            </a:r>
            <a:r>
              <a:rPr lang="en-GB" sz="1200" i="1" dirty="0" err="1">
                <a:latin typeface="Rockwell" panose="02060603020205020403" pitchFamily="18" charset="0"/>
              </a:rPr>
              <a:t>bil-fi'l</a:t>
            </a:r>
            <a:r>
              <a:rPr lang="en-GB" sz="1200" dirty="0">
                <a:latin typeface="Rockwell" panose="02060603020205020403" pitchFamily="18" charset="0"/>
              </a:rPr>
              <a:t> (</a:t>
            </a:r>
            <a:r>
              <a:rPr lang="en-GB" sz="1200" dirty="0" err="1">
                <a:latin typeface="Rockwell" panose="02060603020205020403" pitchFamily="18" charset="0"/>
              </a:rPr>
              <a:t>secara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aktual</a:t>
            </a:r>
            <a:r>
              <a:rPr lang="en-GB" sz="1200" dirty="0">
                <a:latin typeface="Rockwell" panose="02060603020205020403" pitchFamily="18" charset="0"/>
              </a:rPr>
              <a:t>).  Adapun yang </a:t>
            </a:r>
            <a:r>
              <a:rPr lang="en-GB" sz="1200" dirty="0" err="1">
                <a:latin typeface="Rockwell" panose="02060603020205020403" pitchFamily="18" charset="0"/>
              </a:rPr>
              <a:t>meriwayatkan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fatwa</a:t>
            </a:r>
            <a:r>
              <a:rPr lang="en-GB" sz="1200" dirty="0"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latin typeface="Rockwell" panose="02060603020205020403" pitchFamily="18" charset="0"/>
              </a:rPr>
              <a:t>menjadi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mufti</a:t>
            </a:r>
            <a:r>
              <a:rPr lang="en-GB" sz="1200" dirty="0">
                <a:latin typeface="Rockwell" panose="02060603020205020403" pitchFamily="18" charset="0"/>
              </a:rPr>
              <a:t> atau </a:t>
            </a:r>
            <a:r>
              <a:rPr lang="en-GB" sz="1200" i="1" dirty="0" err="1">
                <a:latin typeface="Rockwell" panose="02060603020205020403" pitchFamily="18" charset="0"/>
              </a:rPr>
              <a:t>qadhi</a:t>
            </a:r>
            <a:r>
              <a:rPr lang="en-GB" sz="1200" dirty="0">
                <a:latin typeface="Rockwell" panose="02060603020205020403" pitchFamily="18" charset="0"/>
              </a:rPr>
              <a:t> (hakim), tidak </a:t>
            </a:r>
            <a:r>
              <a:rPr lang="en-GB" sz="1200" dirty="0" err="1">
                <a:latin typeface="Rockwell" panose="02060603020205020403" pitchFamily="18" charset="0"/>
              </a:rPr>
              <a:t>semua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sahabat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melakukannya</a:t>
            </a:r>
            <a:r>
              <a:rPr lang="en-GB" sz="1200" dirty="0">
                <a:latin typeface="Rockwell" panose="02060603020205020403" pitchFamily="18" charset="0"/>
              </a:rPr>
              <a:t>.</a:t>
            </a:r>
            <a:endParaRPr lang="en-GB" sz="1200" b="1" dirty="0">
              <a:latin typeface="Rockwell" panose="020606030202050204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2AEA87-3A5A-11A2-D346-E5AA5286D502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873708E-F5AC-2DE8-1785-9E4FEE444F34}"/>
              </a:ext>
            </a:extLst>
          </p:cNvPr>
          <p:cNvCxnSpPr>
            <a:cxnSpLocks/>
            <a:stCxn id="10" idx="3"/>
            <a:endCxn id="50" idx="1"/>
          </p:cNvCxnSpPr>
          <p:nvPr/>
        </p:nvCxnSpPr>
        <p:spPr>
          <a:xfrm flipV="1">
            <a:off x="3485254" y="1461439"/>
            <a:ext cx="734058" cy="190655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237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D1F73-0CEF-EA2D-9C90-35559C2C8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A8DF5E-4FB9-9E1E-1E0F-50D73CC5FB94}"/>
              </a:ext>
            </a:extLst>
          </p:cNvPr>
          <p:cNvSpPr/>
          <p:nvPr/>
        </p:nvSpPr>
        <p:spPr>
          <a:xfrm>
            <a:off x="1011730" y="3028979"/>
            <a:ext cx="2291847" cy="91204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2000" b="1" dirty="0">
                <a:latin typeface="Rockwell" panose="02060603020205020403" pitchFamily="18" charset="0"/>
              </a:rPr>
              <a:t>MADRASAH </a:t>
            </a:r>
            <a:r>
              <a:rPr lang="en-US" sz="2000" b="1" dirty="0">
                <a:solidFill>
                  <a:schemeClr val="tx1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MADINAH</a:t>
            </a:r>
            <a:endParaRPr lang="en-GB" sz="20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E77A4FF-C36D-582D-815D-17DC55248476}"/>
              </a:ext>
            </a:extLst>
          </p:cNvPr>
          <p:cNvSpPr/>
          <p:nvPr/>
        </p:nvSpPr>
        <p:spPr>
          <a:xfrm>
            <a:off x="5581873" y="4298654"/>
            <a:ext cx="1573109" cy="658166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dirty="0">
                <a:latin typeface="Rockwell" panose="02060603020205020403" pitchFamily="18" charset="0"/>
              </a:rPr>
              <a:t>Abdullah bin Abbas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C27488E-2D6D-C029-4CA7-25631E1801FB}"/>
              </a:ext>
            </a:extLst>
          </p:cNvPr>
          <p:cNvSpPr/>
          <p:nvPr/>
        </p:nvSpPr>
        <p:spPr>
          <a:xfrm>
            <a:off x="4648726" y="1438017"/>
            <a:ext cx="3399044" cy="1021955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latin typeface="Rockwell" panose="02060603020205020403" pitchFamily="18" charset="0"/>
              </a:rPr>
              <a:t>MADRASAH FIKIH</a:t>
            </a:r>
          </a:p>
          <a:p>
            <a:pPr algn="ctr"/>
            <a:r>
              <a:rPr lang="en-GB" sz="2400" b="1" dirty="0">
                <a:solidFill>
                  <a:schemeClr val="tx1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MASA SHAHABAT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4C63C99-E919-7386-4F5C-E42DA0BEDE7D}"/>
              </a:ext>
            </a:extLst>
          </p:cNvPr>
          <p:cNvSpPr/>
          <p:nvPr/>
        </p:nvSpPr>
        <p:spPr>
          <a:xfrm>
            <a:off x="2362155" y="4286101"/>
            <a:ext cx="1495380" cy="670719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latin typeface="Rockwell" panose="02060603020205020403" pitchFamily="18" charset="0"/>
              </a:rPr>
              <a:t>Zaid bin </a:t>
            </a:r>
            <a:r>
              <a:rPr lang="en-GB" dirty="0" err="1">
                <a:latin typeface="Rockwell" panose="02060603020205020403" pitchFamily="18" charset="0"/>
              </a:rPr>
              <a:t>Tsabit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65D5E0F-F8A8-249A-4941-211F379ACE5E}"/>
              </a:ext>
            </a:extLst>
          </p:cNvPr>
          <p:cNvSpPr/>
          <p:nvPr/>
        </p:nvSpPr>
        <p:spPr>
          <a:xfrm>
            <a:off x="5213424" y="3038354"/>
            <a:ext cx="2310008" cy="91204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Rockwell" panose="02060603020205020403" pitchFamily="18" charset="0"/>
              </a:rPr>
              <a:t>MADRASAH </a:t>
            </a:r>
            <a:r>
              <a:rPr lang="en-US" sz="2000" b="1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MAKKAH</a:t>
            </a:r>
            <a:endParaRPr lang="en-GB" sz="2000" b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0E9EA4C-7C84-80C9-85D2-A56C39554326}"/>
              </a:ext>
            </a:extLst>
          </p:cNvPr>
          <p:cNvCxnSpPr>
            <a:cxnSpLocks/>
            <a:stCxn id="10" idx="2"/>
            <a:endCxn id="4" idx="0"/>
          </p:cNvCxnSpPr>
          <p:nvPr/>
        </p:nvCxnSpPr>
        <p:spPr>
          <a:xfrm>
            <a:off x="6368428" y="3950397"/>
            <a:ext cx="0" cy="34825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522AD76-1D58-EAC5-2E18-05CAB98ECF48}"/>
              </a:ext>
            </a:extLst>
          </p:cNvPr>
          <p:cNvCxnSpPr>
            <a:cxnSpLocks/>
            <a:stCxn id="3" idx="2"/>
            <a:endCxn id="9" idx="0"/>
          </p:cNvCxnSpPr>
          <p:nvPr/>
        </p:nvCxnSpPr>
        <p:spPr>
          <a:xfrm>
            <a:off x="2157654" y="3941022"/>
            <a:ext cx="952191" cy="34507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A7FA582-F2FC-305C-CB9E-1D2BE172A2F1}"/>
              </a:ext>
            </a:extLst>
          </p:cNvPr>
          <p:cNvSpPr/>
          <p:nvPr/>
        </p:nvSpPr>
        <p:spPr>
          <a:xfrm>
            <a:off x="9189353" y="2984045"/>
            <a:ext cx="2273694" cy="912043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2000" b="1" dirty="0">
                <a:latin typeface="Rockwell" panose="02060603020205020403" pitchFamily="18" charset="0"/>
              </a:rPr>
              <a:t>MADRASAH </a:t>
            </a:r>
            <a:r>
              <a:rPr lang="en-GB" sz="2000" b="1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IRAK/KUFAH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8E6DA1-3125-CB20-B3B4-8116823D5BE2}"/>
              </a:ext>
            </a:extLst>
          </p:cNvPr>
          <p:cNvCxnSpPr>
            <a:cxnSpLocks/>
            <a:stCxn id="8" idx="2"/>
            <a:endCxn id="3" idx="0"/>
          </p:cNvCxnSpPr>
          <p:nvPr/>
        </p:nvCxnSpPr>
        <p:spPr>
          <a:xfrm flipH="1">
            <a:off x="2157654" y="2459972"/>
            <a:ext cx="4190594" cy="56900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F57161A-41E3-E20D-C903-CDA5B3B63076}"/>
              </a:ext>
            </a:extLst>
          </p:cNvPr>
          <p:cNvSpPr/>
          <p:nvPr/>
        </p:nvSpPr>
        <p:spPr>
          <a:xfrm>
            <a:off x="383270" y="4287641"/>
            <a:ext cx="1495380" cy="67072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latin typeface="Rockwell" panose="02060603020205020403" pitchFamily="18" charset="0"/>
              </a:rPr>
              <a:t>Abdullah bin Umar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85AF9BC-BB81-B536-3264-A112213B58F6}"/>
              </a:ext>
            </a:extLst>
          </p:cNvPr>
          <p:cNvSpPr/>
          <p:nvPr/>
        </p:nvSpPr>
        <p:spPr>
          <a:xfrm>
            <a:off x="9510774" y="4276726"/>
            <a:ext cx="1630852" cy="648791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dirty="0">
                <a:latin typeface="Rockwell" panose="02060603020205020403" pitchFamily="18" charset="0"/>
              </a:rPr>
              <a:t>Abdullah bin Mas’ud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76E008-BA32-0361-86BB-49366683B75D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6348248" y="2459972"/>
            <a:ext cx="20180" cy="57838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9EF826A-D00D-11FB-AF97-732621FD15AB}"/>
              </a:ext>
            </a:extLst>
          </p:cNvPr>
          <p:cNvCxnSpPr>
            <a:cxnSpLocks/>
            <a:stCxn id="13" idx="2"/>
            <a:endCxn id="32" idx="0"/>
          </p:cNvCxnSpPr>
          <p:nvPr/>
        </p:nvCxnSpPr>
        <p:spPr>
          <a:xfrm>
            <a:off x="10326200" y="3896088"/>
            <a:ext cx="0" cy="38063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78E768-14DB-2912-1F3E-AF0017204333}"/>
              </a:ext>
            </a:extLst>
          </p:cNvPr>
          <p:cNvSpPr/>
          <p:nvPr/>
        </p:nvSpPr>
        <p:spPr>
          <a:xfrm>
            <a:off x="667512" y="118981"/>
            <a:ext cx="10856976" cy="102195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Ibnu Al-Qayyim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rahimahullah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ta'ala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berkata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dalam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I'lam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 Al-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Muwaqqi'in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: 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“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Fikih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 dan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ilmu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tersebar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 di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kalangan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umat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melalui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 murid-murid Ibnu Mas'ud, murid-murid Zaid bin </a:t>
            </a:r>
            <a:r>
              <a:rPr lang="en-GB" i="1" dirty="0" err="1">
                <a:solidFill>
                  <a:schemeClr val="tx1"/>
                </a:solidFill>
                <a:latin typeface="Rockwell" panose="02060603020205020403" pitchFamily="18" charset="0"/>
              </a:rPr>
              <a:t>Tsabit</a:t>
            </a:r>
            <a:r>
              <a:rPr lang="en-GB" i="1" dirty="0">
                <a:solidFill>
                  <a:schemeClr val="tx1"/>
                </a:solidFill>
                <a:latin typeface="Rockwell" panose="02060603020205020403" pitchFamily="18" charset="0"/>
              </a:rPr>
              <a:t>, murid-murid Abdullah bin Umar, dan murid-murid Abdullah bin Abbas”.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3AE47D-DC75-40A4-FEEE-F62386856298}"/>
              </a:ext>
            </a:extLst>
          </p:cNvPr>
          <p:cNvSpPr/>
          <p:nvPr/>
        </p:nvSpPr>
        <p:spPr>
          <a:xfrm>
            <a:off x="5526901" y="5537291"/>
            <a:ext cx="1683054" cy="658166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dirty="0" err="1">
                <a:latin typeface="Rockwell" panose="02060603020205020403" pitchFamily="18" charset="0"/>
              </a:rPr>
              <a:t>Pendirinya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C960300-19DE-F676-6E73-16AE74CC6062}"/>
              </a:ext>
            </a:extLst>
          </p:cNvPr>
          <p:cNvCxnSpPr>
            <a:cxnSpLocks/>
            <a:stCxn id="6" idx="0"/>
            <a:endCxn id="27" idx="2"/>
          </p:cNvCxnSpPr>
          <p:nvPr/>
        </p:nvCxnSpPr>
        <p:spPr>
          <a:xfrm flipH="1" flipV="1">
            <a:off x="1130960" y="4958361"/>
            <a:ext cx="5237468" cy="5789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2977DA-E29C-0C7A-0C75-3F369FA49862}"/>
              </a:ext>
            </a:extLst>
          </p:cNvPr>
          <p:cNvCxnSpPr>
            <a:cxnSpLocks/>
            <a:stCxn id="6" idx="0"/>
            <a:endCxn id="9" idx="2"/>
          </p:cNvCxnSpPr>
          <p:nvPr/>
        </p:nvCxnSpPr>
        <p:spPr>
          <a:xfrm flipH="1" flipV="1">
            <a:off x="3109845" y="4956820"/>
            <a:ext cx="3258583" cy="58047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3B603D7-466B-4080-383C-8DEB19D70065}"/>
              </a:ext>
            </a:extLst>
          </p:cNvPr>
          <p:cNvCxnSpPr>
            <a:cxnSpLocks/>
            <a:stCxn id="6" idx="0"/>
            <a:endCxn id="4" idx="2"/>
          </p:cNvCxnSpPr>
          <p:nvPr/>
        </p:nvCxnSpPr>
        <p:spPr>
          <a:xfrm flipV="1">
            <a:off x="6368428" y="4956820"/>
            <a:ext cx="0" cy="58047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9C7DAE0-B008-4807-51F3-09029C6EB598}"/>
              </a:ext>
            </a:extLst>
          </p:cNvPr>
          <p:cNvCxnSpPr>
            <a:cxnSpLocks/>
            <a:stCxn id="6" idx="0"/>
            <a:endCxn id="32" idx="2"/>
          </p:cNvCxnSpPr>
          <p:nvPr/>
        </p:nvCxnSpPr>
        <p:spPr>
          <a:xfrm flipV="1">
            <a:off x="6368428" y="4925517"/>
            <a:ext cx="3957772" cy="61177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35015CD-F785-8B6B-9832-47AACA379505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6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B19F191-5397-5E18-A295-CB6E253F796A}"/>
              </a:ext>
            </a:extLst>
          </p:cNvPr>
          <p:cNvCxnSpPr>
            <a:cxnSpLocks/>
            <a:stCxn id="8" idx="2"/>
            <a:endCxn id="13" idx="0"/>
          </p:cNvCxnSpPr>
          <p:nvPr/>
        </p:nvCxnSpPr>
        <p:spPr>
          <a:xfrm>
            <a:off x="6348248" y="2459972"/>
            <a:ext cx="3977952" cy="52407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B722CCB-20CA-60BF-6A53-556C11B10F66}"/>
              </a:ext>
            </a:extLst>
          </p:cNvPr>
          <p:cNvCxnSpPr>
            <a:cxnSpLocks/>
            <a:stCxn id="3" idx="2"/>
            <a:endCxn id="27" idx="0"/>
          </p:cNvCxnSpPr>
          <p:nvPr/>
        </p:nvCxnSpPr>
        <p:spPr>
          <a:xfrm flipH="1">
            <a:off x="1130960" y="3941022"/>
            <a:ext cx="1026694" cy="34661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D852E8F-BAA6-E733-7AD7-0B55CDB6C3CE}"/>
              </a:ext>
            </a:extLst>
          </p:cNvPr>
          <p:cNvSpPr/>
          <p:nvPr/>
        </p:nvSpPr>
        <p:spPr>
          <a:xfrm>
            <a:off x="341680" y="5304980"/>
            <a:ext cx="1826178" cy="1220426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100" dirty="0">
                <a:latin typeface="Rockwell" panose="02060603020205020403" pitchFamily="18" charset="0"/>
              </a:rPr>
              <a:t>Imam Malik </a:t>
            </a:r>
            <a:r>
              <a:rPr lang="en-GB" sz="1100" dirty="0" err="1">
                <a:latin typeface="Rockwell" panose="02060603020205020403" pitchFamily="18" charset="0"/>
              </a:rPr>
              <a:t>berkata</a:t>
            </a:r>
            <a:r>
              <a:rPr lang="en-GB" sz="1100" dirty="0">
                <a:latin typeface="Rockwell" panose="02060603020205020403" pitchFamily="18" charset="0"/>
              </a:rPr>
              <a:t>: "Imam orang-orang di Madinah </a:t>
            </a:r>
            <a:r>
              <a:rPr lang="en-GB" sz="1100" dirty="0" err="1">
                <a:latin typeface="Rockwell" panose="02060603020205020403" pitchFamily="18" charset="0"/>
              </a:rPr>
              <a:t>setelah</a:t>
            </a:r>
            <a:r>
              <a:rPr lang="en-GB" sz="1100" dirty="0">
                <a:latin typeface="Rockwell" panose="02060603020205020403" pitchFamily="18" charset="0"/>
              </a:rPr>
              <a:t> Umar adalah Zaid bin </a:t>
            </a:r>
            <a:r>
              <a:rPr lang="en-GB" sz="1100" dirty="0" err="1">
                <a:latin typeface="Rockwell" panose="02060603020205020403" pitchFamily="18" charset="0"/>
              </a:rPr>
              <a:t>Tsabit</a:t>
            </a:r>
            <a:r>
              <a:rPr lang="en-GB" sz="1100" dirty="0">
                <a:latin typeface="Rockwell" panose="02060603020205020403" pitchFamily="18" charset="0"/>
              </a:rPr>
              <a:t>, dan imam orang-orang </a:t>
            </a:r>
            <a:r>
              <a:rPr lang="en-GB" sz="1100" dirty="0" err="1">
                <a:latin typeface="Rockwell" panose="02060603020205020403" pitchFamily="18" charset="0"/>
              </a:rPr>
              <a:t>setelahnya</a:t>
            </a:r>
            <a:r>
              <a:rPr lang="en-GB" sz="1100" dirty="0">
                <a:latin typeface="Rockwell" panose="02060603020205020403" pitchFamily="18" charset="0"/>
              </a:rPr>
              <a:t> adalah Abdullah bin Umar."</a:t>
            </a:r>
            <a:endParaRPr lang="en-GB" sz="11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0D36C11-43AC-606E-DD89-5EEEAAA13F08}"/>
              </a:ext>
            </a:extLst>
          </p:cNvPr>
          <p:cNvSpPr/>
          <p:nvPr/>
        </p:nvSpPr>
        <p:spPr>
          <a:xfrm>
            <a:off x="9363456" y="5260580"/>
            <a:ext cx="2486864" cy="122042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100" dirty="0">
                <a:latin typeface="Rockwell" panose="02060603020205020403" pitchFamily="18" charset="0"/>
              </a:rPr>
              <a:t>Umar </a:t>
            </a:r>
            <a:r>
              <a:rPr lang="en-GB" sz="1100" i="1" dirty="0" err="1">
                <a:latin typeface="Rockwell" panose="02060603020205020403" pitchFamily="18" charset="0"/>
              </a:rPr>
              <a:t>radhiyallahu</a:t>
            </a:r>
            <a:r>
              <a:rPr lang="en-GB" sz="1100" i="1" dirty="0">
                <a:latin typeface="Rockwell" panose="02060603020205020403" pitchFamily="18" charset="0"/>
              </a:rPr>
              <a:t> '</a:t>
            </a:r>
            <a:r>
              <a:rPr lang="en-GB" sz="1100" i="1" dirty="0" err="1">
                <a:latin typeface="Rockwell" panose="02060603020205020403" pitchFamily="18" charset="0"/>
              </a:rPr>
              <a:t>anhu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pernah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mengutus</a:t>
            </a:r>
            <a:r>
              <a:rPr lang="en-GB" sz="1100" dirty="0">
                <a:latin typeface="Rockwell" panose="02060603020205020403" pitchFamily="18" charset="0"/>
              </a:rPr>
              <a:t> Ibnu Mas'ud ke </a:t>
            </a:r>
            <a:r>
              <a:rPr lang="en-GB" sz="1100" dirty="0" err="1">
                <a:latin typeface="Rockwell" panose="02060603020205020403" pitchFamily="18" charset="0"/>
              </a:rPr>
              <a:t>Irak</a:t>
            </a:r>
            <a:r>
              <a:rPr lang="en-GB" sz="1100" dirty="0">
                <a:latin typeface="Rockwell" panose="02060603020205020403" pitchFamily="18" charset="0"/>
              </a:rPr>
              <a:t>, ke </a:t>
            </a:r>
            <a:r>
              <a:rPr lang="en-GB" sz="1100" dirty="0" err="1">
                <a:latin typeface="Rockwell" panose="02060603020205020403" pitchFamily="18" charset="0"/>
              </a:rPr>
              <a:t>Kufah</a:t>
            </a:r>
            <a:r>
              <a:rPr lang="en-GB" sz="1100" dirty="0">
                <a:latin typeface="Rockwell" panose="02060603020205020403" pitchFamily="18" charset="0"/>
              </a:rPr>
              <a:t>, dan </a:t>
            </a:r>
            <a:r>
              <a:rPr lang="en-GB" sz="1100" dirty="0" err="1">
                <a:latin typeface="Rockwell" panose="02060603020205020403" pitchFamily="18" charset="0"/>
              </a:rPr>
              <a:t>berkata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kepada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penduduk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Kufah</a:t>
            </a:r>
            <a:r>
              <a:rPr lang="en-GB" sz="1100" dirty="0">
                <a:latin typeface="Rockwell" panose="02060603020205020403" pitchFamily="18" charset="0"/>
              </a:rPr>
              <a:t>: "</a:t>
            </a:r>
            <a:r>
              <a:rPr lang="en-GB" sz="1100" dirty="0" err="1">
                <a:latin typeface="Rockwell" panose="02060603020205020403" pitchFamily="18" charset="0"/>
              </a:rPr>
              <a:t>Belajarlah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darinya</a:t>
            </a:r>
            <a:r>
              <a:rPr lang="en-GB" sz="1100" dirty="0">
                <a:latin typeface="Rockwell" panose="02060603020205020403" pitchFamily="18" charset="0"/>
              </a:rPr>
              <a:t>. Demi Allah, </a:t>
            </a:r>
            <a:r>
              <a:rPr lang="en-GB" sz="1100" dirty="0" err="1">
                <a:latin typeface="Rockwell" panose="02060603020205020403" pitchFamily="18" charset="0"/>
              </a:rPr>
              <a:t>aku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telah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mengutamakan</a:t>
            </a:r>
            <a:r>
              <a:rPr lang="en-GB" sz="1100" dirty="0">
                <a:latin typeface="Rockwell" panose="02060603020205020403" pitchFamily="18" charset="0"/>
              </a:rPr>
              <a:t> kalian </a:t>
            </a:r>
            <a:r>
              <a:rPr lang="en-GB" sz="1100" dirty="0" err="1">
                <a:latin typeface="Rockwell" panose="02060603020205020403" pitchFamily="18" charset="0"/>
              </a:rPr>
              <a:t>dengannya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daripada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diriku</a:t>
            </a:r>
            <a:r>
              <a:rPr lang="en-GB" sz="1100" dirty="0">
                <a:latin typeface="Rockwell" panose="02060603020205020403" pitchFamily="18" charset="0"/>
              </a:rPr>
              <a:t> </a:t>
            </a:r>
            <a:r>
              <a:rPr lang="en-GB" sz="1100" dirty="0" err="1">
                <a:latin typeface="Rockwell" panose="02060603020205020403" pitchFamily="18" charset="0"/>
              </a:rPr>
              <a:t>sendiri</a:t>
            </a:r>
            <a:r>
              <a:rPr lang="en-GB" sz="1100" dirty="0">
                <a:latin typeface="Rockwell" panose="02060603020205020403" pitchFamily="18" charset="0"/>
              </a:rPr>
              <a:t>."</a:t>
            </a:r>
            <a:endParaRPr lang="en-GB" sz="11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AD0E3-390A-1F81-4F2D-25E1EC9B7C75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E713A2-6D76-C5E2-BEE9-D04CEDBE164A}"/>
              </a:ext>
            </a:extLst>
          </p:cNvPr>
          <p:cNvCxnSpPr>
            <a:cxnSpLocks/>
            <a:stCxn id="27" idx="3"/>
            <a:endCxn id="9" idx="1"/>
          </p:cNvCxnSpPr>
          <p:nvPr/>
        </p:nvCxnSpPr>
        <p:spPr>
          <a:xfrm flipV="1">
            <a:off x="1878650" y="4621461"/>
            <a:ext cx="483505" cy="1540"/>
          </a:xfrm>
          <a:prstGeom prst="straightConnector1">
            <a:avLst/>
          </a:prstGeom>
          <a:ln w="349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282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37CE0-2586-62A9-A591-45A16E3F5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2546950-5B72-B15B-0162-93A243F7A126}"/>
              </a:ext>
            </a:extLst>
          </p:cNvPr>
          <p:cNvSpPr/>
          <p:nvPr/>
        </p:nvSpPr>
        <p:spPr>
          <a:xfrm>
            <a:off x="3325000" y="464561"/>
            <a:ext cx="1471237" cy="6456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Rockwell" panose="02060603020205020403" pitchFamily="18" charset="0"/>
              </a:rPr>
              <a:t>MADINAH 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C497DE9-A0C7-F30C-486A-947D7A6ABD24}"/>
              </a:ext>
            </a:extLst>
          </p:cNvPr>
          <p:cNvSpPr/>
          <p:nvPr/>
        </p:nvSpPr>
        <p:spPr>
          <a:xfrm>
            <a:off x="3325000" y="4199340"/>
            <a:ext cx="1471237" cy="69198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b="1" dirty="0">
                <a:latin typeface="Rockwell" panose="02060603020205020403" pitchFamily="18" charset="0"/>
              </a:rPr>
              <a:t>KUFAH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008A856-1339-3FAC-EDD7-8311A201B179}"/>
              </a:ext>
            </a:extLst>
          </p:cNvPr>
          <p:cNvCxnSpPr>
            <a:cxnSpLocks/>
            <a:stCxn id="10" idx="3"/>
            <a:endCxn id="5" idx="1"/>
          </p:cNvCxnSpPr>
          <p:nvPr/>
        </p:nvCxnSpPr>
        <p:spPr>
          <a:xfrm flipV="1">
            <a:off x="2762446" y="787381"/>
            <a:ext cx="562554" cy="284096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976C633-0229-EE0F-334B-6ABE5CB77D68}"/>
              </a:ext>
            </a:extLst>
          </p:cNvPr>
          <p:cNvSpPr/>
          <p:nvPr/>
        </p:nvSpPr>
        <p:spPr>
          <a:xfrm>
            <a:off x="228165" y="2977555"/>
            <a:ext cx="2534281" cy="1301572"/>
          </a:xfrm>
          <a:prstGeom prst="round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Rockwell" panose="02060603020205020403" pitchFamily="18" charset="0"/>
              </a:rPr>
              <a:t>FIQIH PADA MASA TABIIN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5C9A1BD-EE49-16F3-216D-1C2BE5AB014F}"/>
              </a:ext>
            </a:extLst>
          </p:cNvPr>
          <p:cNvSpPr/>
          <p:nvPr/>
        </p:nvSpPr>
        <p:spPr>
          <a:xfrm>
            <a:off x="3325000" y="2424112"/>
            <a:ext cx="1471237" cy="64564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Rockwell" panose="02060603020205020403" pitchFamily="18" charset="0"/>
              </a:rPr>
              <a:t>MAKKAH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2AAC556-5886-446E-F8A2-446157BAB640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 flipV="1">
            <a:off x="2762446" y="2746933"/>
            <a:ext cx="562554" cy="88140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F58BB3-0804-240F-9AD5-183954A9DD80}"/>
              </a:ext>
            </a:extLst>
          </p:cNvPr>
          <p:cNvSpPr/>
          <p:nvPr/>
        </p:nvSpPr>
        <p:spPr>
          <a:xfrm>
            <a:off x="3325000" y="3282347"/>
            <a:ext cx="1471237" cy="69198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b="1" dirty="0">
                <a:latin typeface="Rockwell" panose="02060603020205020403" pitchFamily="18" charset="0"/>
              </a:rPr>
              <a:t>BASHRAH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81D26FE-C794-9662-518E-CDD7F4E35E53}"/>
              </a:ext>
            </a:extLst>
          </p:cNvPr>
          <p:cNvCxnSpPr>
            <a:cxnSpLocks/>
            <a:stCxn id="10" idx="3"/>
            <a:endCxn id="15" idx="1"/>
          </p:cNvCxnSpPr>
          <p:nvPr/>
        </p:nvCxnSpPr>
        <p:spPr>
          <a:xfrm>
            <a:off x="2762446" y="3628341"/>
            <a:ext cx="562554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74A2E2B-3232-1231-D47E-BBD095D0720E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>
            <a:off x="2762446" y="3628341"/>
            <a:ext cx="562554" cy="91699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5BAC59B-532B-D69D-A8D0-2953B8FF2556}"/>
              </a:ext>
            </a:extLst>
          </p:cNvPr>
          <p:cNvSpPr/>
          <p:nvPr/>
        </p:nvSpPr>
        <p:spPr>
          <a:xfrm>
            <a:off x="3325000" y="5103925"/>
            <a:ext cx="1471237" cy="6919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US" b="1" dirty="0">
                <a:latin typeface="Rockwell" panose="02060603020205020403" pitchFamily="18" charset="0"/>
              </a:rPr>
              <a:t>SYAM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B1C0146-81CF-BBE2-D358-2F0B4CA2EF31}"/>
              </a:ext>
            </a:extLst>
          </p:cNvPr>
          <p:cNvSpPr/>
          <p:nvPr/>
        </p:nvSpPr>
        <p:spPr>
          <a:xfrm>
            <a:off x="3325000" y="6008510"/>
            <a:ext cx="1471237" cy="69198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US" b="1" dirty="0">
                <a:latin typeface="Rockwell" panose="02060603020205020403" pitchFamily="18" charset="0"/>
              </a:rPr>
              <a:t>YAMAN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9EA4965A-3509-9B9C-F7D7-AC27763B283D}"/>
              </a:ext>
            </a:extLst>
          </p:cNvPr>
          <p:cNvSpPr/>
          <p:nvPr/>
        </p:nvSpPr>
        <p:spPr>
          <a:xfrm>
            <a:off x="5182818" y="464561"/>
            <a:ext cx="1330150" cy="6456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200" b="1" dirty="0" err="1">
                <a:latin typeface="Rockwell" panose="02060603020205020403" pitchFamily="18" charset="0"/>
              </a:rPr>
              <a:t>Tujuh</a:t>
            </a:r>
            <a:r>
              <a:rPr lang="en-GB" sz="1200" b="1" dirty="0">
                <a:latin typeface="Rockwell" panose="02060603020205020403" pitchFamily="18" charset="0"/>
              </a:rPr>
              <a:t> Fuqaha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(Al-Fuqaha As-</a:t>
            </a:r>
            <a:r>
              <a:rPr lang="en-GB" sz="1200" i="1" dirty="0" err="1">
                <a:latin typeface="Rockwell" panose="02060603020205020403" pitchFamily="18" charset="0"/>
              </a:rPr>
              <a:t>Sab'ah</a:t>
            </a:r>
            <a:r>
              <a:rPr lang="en-GB" sz="1200" i="1" dirty="0">
                <a:latin typeface="Rockwell" panose="02060603020205020403" pitchFamily="18" charset="0"/>
              </a:rPr>
              <a:t>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1A5F9DD4-9F83-B68A-EF36-0C2AD57F29BD}"/>
              </a:ext>
            </a:extLst>
          </p:cNvPr>
          <p:cNvSpPr/>
          <p:nvPr/>
        </p:nvSpPr>
        <p:spPr>
          <a:xfrm>
            <a:off x="5187062" y="4199340"/>
            <a:ext cx="1345021" cy="69198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 err="1">
                <a:latin typeface="Rockwell" panose="02060603020205020403" pitchFamily="18" charset="0"/>
              </a:rPr>
              <a:t>Alqamah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(bin Qais An-</a:t>
            </a:r>
            <a:r>
              <a:rPr lang="en-GB" sz="1200" i="1" dirty="0" err="1">
                <a:latin typeface="Rockwell" panose="02060603020205020403" pitchFamily="18" charset="0"/>
              </a:rPr>
              <a:t>Nakha'i</a:t>
            </a:r>
            <a:r>
              <a:rPr lang="en-GB" sz="1200" i="1" dirty="0">
                <a:latin typeface="Rockwell" panose="02060603020205020403" pitchFamily="18" charset="0"/>
              </a:rPr>
              <a:t>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4C1DF410-874D-0CA0-44B3-CA463FF3A6E9}"/>
              </a:ext>
            </a:extLst>
          </p:cNvPr>
          <p:cNvSpPr/>
          <p:nvPr/>
        </p:nvSpPr>
        <p:spPr>
          <a:xfrm>
            <a:off x="5187062" y="2424112"/>
            <a:ext cx="1345021" cy="64564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Rockwell" panose="02060603020205020403" pitchFamily="18" charset="0"/>
              </a:rPr>
              <a:t>Atha'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(bin Abi Rabah)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43E8ADB8-883E-1B7B-C05D-2EF004E0373E}"/>
              </a:ext>
            </a:extLst>
          </p:cNvPr>
          <p:cNvSpPr/>
          <p:nvPr/>
        </p:nvSpPr>
        <p:spPr>
          <a:xfrm>
            <a:off x="5186770" y="3282347"/>
            <a:ext cx="1345021" cy="69198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>
                <a:latin typeface="Rockwell" panose="02060603020205020403" pitchFamily="18" charset="0"/>
              </a:rPr>
              <a:t>Al-Hasan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(bin Yasar Al-</a:t>
            </a:r>
            <a:r>
              <a:rPr lang="en-GB" sz="1200" i="1" dirty="0" err="1">
                <a:latin typeface="Rockwell" panose="02060603020205020403" pitchFamily="18" charset="0"/>
              </a:rPr>
              <a:t>Bashri</a:t>
            </a:r>
            <a:r>
              <a:rPr lang="en-GB" sz="1200" i="1" dirty="0">
                <a:latin typeface="Rockwell" panose="02060603020205020403" pitchFamily="18" charset="0"/>
              </a:rPr>
              <a:t>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9D5F9C16-B67C-BA7D-5700-5E2C2CB4E3AA}"/>
              </a:ext>
            </a:extLst>
          </p:cNvPr>
          <p:cNvSpPr/>
          <p:nvPr/>
        </p:nvSpPr>
        <p:spPr>
          <a:xfrm>
            <a:off x="5182819" y="5103925"/>
            <a:ext cx="1345021" cy="6919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US" sz="1200" b="1" dirty="0" err="1">
                <a:latin typeface="Rockwell" panose="02060603020205020403" pitchFamily="18" charset="0"/>
              </a:rPr>
              <a:t>Makhul</a:t>
            </a:r>
            <a:r>
              <a:rPr lang="en-US" sz="1200" b="1" dirty="0">
                <a:latin typeface="Rockwell" panose="02060603020205020403" pitchFamily="18" charset="0"/>
              </a:rPr>
              <a:t> </a:t>
            </a:r>
            <a:r>
              <a:rPr lang="en-US" sz="1200" i="1" dirty="0" err="1">
                <a:latin typeface="Rockwell" panose="02060603020205020403" pitchFamily="18" charset="0"/>
              </a:rPr>
              <a:t>Asy-Syami</a:t>
            </a:r>
            <a:endParaRPr lang="en-GB" sz="1200" i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785AAC2E-1DAD-3F29-1F29-9D7762361819}"/>
              </a:ext>
            </a:extLst>
          </p:cNvPr>
          <p:cNvSpPr/>
          <p:nvPr/>
        </p:nvSpPr>
        <p:spPr>
          <a:xfrm>
            <a:off x="5182818" y="6008510"/>
            <a:ext cx="1345021" cy="69198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US" sz="1200" b="1" dirty="0" err="1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Thowus</a:t>
            </a:r>
            <a:r>
              <a:rPr lang="en-US" sz="1200" b="1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Bin Kaisan</a:t>
            </a:r>
            <a:endParaRPr lang="en-GB" sz="1200" i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50D77FB-DF37-5923-477E-45F0AA1CCC3A}"/>
              </a:ext>
            </a:extLst>
          </p:cNvPr>
          <p:cNvSpPr/>
          <p:nvPr/>
        </p:nvSpPr>
        <p:spPr>
          <a:xfrm>
            <a:off x="6611057" y="1540330"/>
            <a:ext cx="1330150" cy="6456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200" b="1" dirty="0">
                <a:latin typeface="Rockwell" panose="02060603020205020403" pitchFamily="18" charset="0"/>
              </a:rPr>
              <a:t>Salim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(bin Abdullah bin Umar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F586DE1-A822-0B01-9666-E08DF858C00F}"/>
              </a:ext>
            </a:extLst>
          </p:cNvPr>
          <p:cNvSpPr/>
          <p:nvPr/>
        </p:nvSpPr>
        <p:spPr>
          <a:xfrm>
            <a:off x="6723254" y="4199340"/>
            <a:ext cx="1345021" cy="69198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>
                <a:latin typeface="Rockwell" panose="02060603020205020403" pitchFamily="18" charset="0"/>
              </a:rPr>
              <a:t>Ibrahim An-</a:t>
            </a:r>
            <a:r>
              <a:rPr lang="en-GB" sz="1200" b="1" dirty="0" err="1">
                <a:latin typeface="Rockwell" panose="02060603020205020403" pitchFamily="18" charset="0"/>
              </a:rPr>
              <a:t>Nakha'i</a:t>
            </a:r>
            <a:endParaRPr lang="en-GB" sz="12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2482D351-C2E1-86A1-D89D-A1A2E402F2F8}"/>
              </a:ext>
            </a:extLst>
          </p:cNvPr>
          <p:cNvSpPr/>
          <p:nvPr/>
        </p:nvSpPr>
        <p:spPr>
          <a:xfrm>
            <a:off x="6723254" y="2424112"/>
            <a:ext cx="1345021" cy="64564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err="1">
                <a:latin typeface="Rockwell" panose="02060603020205020403" pitchFamily="18" charset="0"/>
              </a:rPr>
              <a:t>Thawus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(bin Kaisan)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D7AEC7E-DC4F-B965-7ABE-F62BA20B94B4}"/>
              </a:ext>
            </a:extLst>
          </p:cNvPr>
          <p:cNvSpPr/>
          <p:nvPr/>
        </p:nvSpPr>
        <p:spPr>
          <a:xfrm>
            <a:off x="6723254" y="3282347"/>
            <a:ext cx="1345021" cy="69198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>
                <a:latin typeface="Rockwell" panose="02060603020205020403" pitchFamily="18" charset="0"/>
              </a:rPr>
              <a:t>Muhammad bin Sirin</a:t>
            </a:r>
            <a:endParaRPr lang="en-GB" sz="12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2F1199B1-9C69-0DD9-BAD5-9CE59F47A04D}"/>
              </a:ext>
            </a:extLst>
          </p:cNvPr>
          <p:cNvSpPr/>
          <p:nvPr/>
        </p:nvSpPr>
        <p:spPr>
          <a:xfrm>
            <a:off x="8049926" y="1540330"/>
            <a:ext cx="1330150" cy="6456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200" b="1" dirty="0">
                <a:latin typeface="Rockwell" panose="02060603020205020403" pitchFamily="18" charset="0"/>
              </a:rPr>
              <a:t>Nafi’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(maula/</a:t>
            </a:r>
            <a:r>
              <a:rPr lang="en-GB" sz="1200" i="1" dirty="0" err="1">
                <a:latin typeface="Rockwell" panose="02060603020205020403" pitchFamily="18" charset="0"/>
              </a:rPr>
              <a:t>budak</a:t>
            </a:r>
            <a:r>
              <a:rPr lang="en-GB" sz="1200" i="1" dirty="0">
                <a:latin typeface="Rockwell" panose="02060603020205020403" pitchFamily="18" charset="0"/>
              </a:rPr>
              <a:t> Ibnu Umar)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9E846B43-FE92-AFA3-5FFE-F70808A3FCEC}"/>
              </a:ext>
            </a:extLst>
          </p:cNvPr>
          <p:cNvSpPr/>
          <p:nvPr/>
        </p:nvSpPr>
        <p:spPr>
          <a:xfrm>
            <a:off x="8259446" y="4199340"/>
            <a:ext cx="1345021" cy="69198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>
                <a:latin typeface="Rockwell" panose="02060603020205020403" pitchFamily="18" charset="0"/>
              </a:rPr>
              <a:t>Hammad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(bin Abi Sulaiman)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B8D3A72-215B-0192-2281-750DE7D81559}"/>
              </a:ext>
            </a:extLst>
          </p:cNvPr>
          <p:cNvSpPr/>
          <p:nvPr/>
        </p:nvSpPr>
        <p:spPr>
          <a:xfrm>
            <a:off x="8259446" y="2424112"/>
            <a:ext cx="1345021" cy="64564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Rockwell" panose="02060603020205020403" pitchFamily="18" charset="0"/>
              </a:rPr>
              <a:t>Mujahid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(bin Jabr)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58ECBCC-361A-74D8-A5B0-DBE109189387}"/>
              </a:ext>
            </a:extLst>
          </p:cNvPr>
          <p:cNvSpPr/>
          <p:nvPr/>
        </p:nvSpPr>
        <p:spPr>
          <a:xfrm>
            <a:off x="8259446" y="3282347"/>
            <a:ext cx="1345021" cy="69198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>
                <a:latin typeface="Rockwell" panose="02060603020205020403" pitchFamily="18" charset="0"/>
              </a:rPr>
              <a:t>Abu </a:t>
            </a:r>
            <a:r>
              <a:rPr lang="en-GB" sz="1200" b="1" dirty="0" err="1">
                <a:latin typeface="Rockwell" panose="02060603020205020403" pitchFamily="18" charset="0"/>
              </a:rPr>
              <a:t>Qilabah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(Abdullah bin Zaid Al-</a:t>
            </a:r>
            <a:r>
              <a:rPr lang="en-GB" sz="1200" i="1" dirty="0" err="1">
                <a:latin typeface="Rockwell" panose="02060603020205020403" pitchFamily="18" charset="0"/>
              </a:rPr>
              <a:t>Jarmi</a:t>
            </a:r>
            <a:r>
              <a:rPr lang="en-GB" sz="1200" i="1" dirty="0">
                <a:latin typeface="Rockwell" panose="02060603020205020403" pitchFamily="18" charset="0"/>
              </a:rPr>
              <a:t>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CEED378-4E09-23A4-DF65-575D65134812}"/>
              </a:ext>
            </a:extLst>
          </p:cNvPr>
          <p:cNvSpPr/>
          <p:nvPr/>
        </p:nvSpPr>
        <p:spPr>
          <a:xfrm>
            <a:off x="9488793" y="1493983"/>
            <a:ext cx="1419998" cy="73833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200" b="1" dirty="0">
                <a:latin typeface="Rockwell" panose="02060603020205020403" pitchFamily="18" charset="0"/>
              </a:rPr>
              <a:t>Az-Zuhri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(Muhammad bin Ubaidullah bin </a:t>
            </a:r>
            <a:r>
              <a:rPr lang="en-GB" sz="1200" i="1" dirty="0" err="1">
                <a:latin typeface="Rockwell" panose="02060603020205020403" pitchFamily="18" charset="0"/>
              </a:rPr>
              <a:t>Syihab</a:t>
            </a:r>
            <a:r>
              <a:rPr lang="en-GB" sz="1200" i="1" dirty="0">
                <a:latin typeface="Rockwell" panose="02060603020205020403" pitchFamily="18" charset="0"/>
              </a:rPr>
              <a:t> Az-Zuhri)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9A10CF5B-7A7D-FF65-EA6F-EFBC7CF6AF53}"/>
              </a:ext>
            </a:extLst>
          </p:cNvPr>
          <p:cNvSpPr/>
          <p:nvPr/>
        </p:nvSpPr>
        <p:spPr>
          <a:xfrm>
            <a:off x="9795637" y="4199340"/>
            <a:ext cx="1345021" cy="69198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>
                <a:latin typeface="Rockwell" panose="02060603020205020403" pitchFamily="18" charset="0"/>
              </a:rPr>
              <a:t>Abu Hanifah</a:t>
            </a:r>
            <a:endParaRPr lang="en-GB" sz="12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AD60A091-FA34-5E71-19C1-E817F2E0FBF6}"/>
              </a:ext>
            </a:extLst>
          </p:cNvPr>
          <p:cNvSpPr/>
          <p:nvPr/>
        </p:nvSpPr>
        <p:spPr>
          <a:xfrm>
            <a:off x="9795638" y="2424112"/>
            <a:ext cx="1345021" cy="64564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Rockwell" panose="02060603020205020403" pitchFamily="18" charset="0"/>
              </a:rPr>
              <a:t>Ikrimah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(maula Ibnu Abbas)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22211BA6-A450-25CB-0547-255B1EE99B71}"/>
              </a:ext>
            </a:extLst>
          </p:cNvPr>
          <p:cNvSpPr/>
          <p:nvPr/>
        </p:nvSpPr>
        <p:spPr>
          <a:xfrm>
            <a:off x="9795638" y="3282347"/>
            <a:ext cx="1345021" cy="69198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>
                <a:latin typeface="Rockwell" panose="02060603020205020403" pitchFamily="18" charset="0"/>
              </a:rPr>
              <a:t>Qatadah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(bin </a:t>
            </a:r>
            <a:r>
              <a:rPr lang="en-GB" sz="1200" i="1" dirty="0" err="1">
                <a:latin typeface="Rockwell" panose="02060603020205020403" pitchFamily="18" charset="0"/>
              </a:rPr>
              <a:t>Di'amah</a:t>
            </a:r>
            <a:r>
              <a:rPr lang="en-GB" sz="1200" i="1" dirty="0">
                <a:latin typeface="Rockwell" panose="02060603020205020403" pitchFamily="18" charset="0"/>
              </a:rPr>
              <a:t> As-</a:t>
            </a:r>
            <a:r>
              <a:rPr lang="en-GB" sz="1200" i="1" dirty="0" err="1">
                <a:latin typeface="Rockwell" panose="02060603020205020403" pitchFamily="18" charset="0"/>
              </a:rPr>
              <a:t>Sadusi</a:t>
            </a:r>
            <a:r>
              <a:rPr lang="en-GB" sz="1200" i="1" dirty="0">
                <a:latin typeface="Rockwell" panose="02060603020205020403" pitchFamily="18" charset="0"/>
              </a:rPr>
              <a:t>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0E8AED2C-4CA9-DAC0-BB24-1C265DFDE726}"/>
              </a:ext>
            </a:extLst>
          </p:cNvPr>
          <p:cNvSpPr/>
          <p:nvPr/>
        </p:nvSpPr>
        <p:spPr>
          <a:xfrm>
            <a:off x="6625931" y="137048"/>
            <a:ext cx="4456597" cy="13014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19063" indent="-119063"/>
            <a:r>
              <a:rPr lang="en-GB" sz="1200" dirty="0">
                <a:latin typeface="Rockwell" panose="02060603020205020403" pitchFamily="18" charset="0"/>
              </a:rPr>
              <a:t>• </a:t>
            </a:r>
            <a:r>
              <a:rPr lang="en-GB" sz="1200" b="1" dirty="0">
                <a:latin typeface="Rockwell" panose="02060603020205020403" pitchFamily="18" charset="0"/>
              </a:rPr>
              <a:t>Ubaidullah</a:t>
            </a:r>
            <a:r>
              <a:rPr lang="en-GB" sz="1200" dirty="0">
                <a:latin typeface="Rockwell" panose="02060603020205020403" pitchFamily="18" charset="0"/>
              </a:rPr>
              <a:t> (bin Abdullah bin Utbah bin Mas'ud)</a:t>
            </a:r>
          </a:p>
          <a:p>
            <a:r>
              <a:rPr lang="en-GB" sz="1200" dirty="0">
                <a:latin typeface="Rockwell" panose="02060603020205020403" pitchFamily="18" charset="0"/>
              </a:rPr>
              <a:t>• </a:t>
            </a:r>
            <a:r>
              <a:rPr lang="en-GB" sz="1200" b="1" dirty="0">
                <a:latin typeface="Rockwell" panose="02060603020205020403" pitchFamily="18" charset="0"/>
              </a:rPr>
              <a:t>Urwah</a:t>
            </a:r>
            <a:r>
              <a:rPr lang="en-GB" sz="1200" dirty="0">
                <a:latin typeface="Rockwell" panose="02060603020205020403" pitchFamily="18" charset="0"/>
              </a:rPr>
              <a:t> (bin Az-Zubair)</a:t>
            </a:r>
          </a:p>
          <a:p>
            <a:pPr marL="119063" indent="-119063"/>
            <a:r>
              <a:rPr lang="en-GB" sz="1200" dirty="0">
                <a:latin typeface="Rockwell" panose="02060603020205020403" pitchFamily="18" charset="0"/>
              </a:rPr>
              <a:t>• </a:t>
            </a:r>
            <a:r>
              <a:rPr lang="en-GB" sz="1200" b="1" dirty="0">
                <a:latin typeface="Rockwell" panose="02060603020205020403" pitchFamily="18" charset="0"/>
              </a:rPr>
              <a:t>Qasim</a:t>
            </a:r>
            <a:r>
              <a:rPr lang="en-GB" sz="1200" dirty="0">
                <a:latin typeface="Rockwell" panose="02060603020205020403" pitchFamily="18" charset="0"/>
              </a:rPr>
              <a:t> (bin Muhammad bin Abu Bakar Ash-</a:t>
            </a:r>
            <a:r>
              <a:rPr lang="en-GB" sz="1200" dirty="0" err="1">
                <a:latin typeface="Rockwell" panose="02060603020205020403" pitchFamily="18" charset="0"/>
              </a:rPr>
              <a:t>Shiddiq</a:t>
            </a:r>
            <a:r>
              <a:rPr lang="en-GB" sz="1200" dirty="0">
                <a:latin typeface="Rockwell" panose="02060603020205020403" pitchFamily="18" charset="0"/>
              </a:rPr>
              <a:t>)</a:t>
            </a:r>
          </a:p>
          <a:p>
            <a:r>
              <a:rPr lang="en-GB" sz="1200" dirty="0">
                <a:latin typeface="Rockwell" panose="02060603020205020403" pitchFamily="18" charset="0"/>
              </a:rPr>
              <a:t>• </a:t>
            </a:r>
            <a:r>
              <a:rPr lang="en-GB" sz="1200" b="1" dirty="0">
                <a:latin typeface="Rockwell" panose="02060603020205020403" pitchFamily="18" charset="0"/>
              </a:rPr>
              <a:t>Sa'id</a:t>
            </a:r>
            <a:r>
              <a:rPr lang="en-GB" sz="1200" dirty="0">
                <a:latin typeface="Rockwell" panose="02060603020205020403" pitchFamily="18" charset="0"/>
              </a:rPr>
              <a:t> (bin Al-</a:t>
            </a:r>
            <a:r>
              <a:rPr lang="en-GB" sz="1200" dirty="0" err="1">
                <a:latin typeface="Rockwell" panose="02060603020205020403" pitchFamily="18" charset="0"/>
              </a:rPr>
              <a:t>Musayyib</a:t>
            </a:r>
            <a:r>
              <a:rPr lang="en-GB" sz="1200" dirty="0">
                <a:latin typeface="Rockwell" panose="02060603020205020403" pitchFamily="18" charset="0"/>
              </a:rPr>
              <a:t>)</a:t>
            </a:r>
          </a:p>
          <a:p>
            <a:pPr marL="119063" indent="-119063"/>
            <a:r>
              <a:rPr lang="en-GB" sz="1200" dirty="0">
                <a:latin typeface="Rockwell" panose="02060603020205020403" pitchFamily="18" charset="0"/>
              </a:rPr>
              <a:t>• </a:t>
            </a:r>
            <a:r>
              <a:rPr lang="en-GB" sz="1200" b="1" dirty="0">
                <a:latin typeface="Rockwell" panose="02060603020205020403" pitchFamily="18" charset="0"/>
              </a:rPr>
              <a:t>Abu Bakar</a:t>
            </a:r>
            <a:r>
              <a:rPr lang="en-GB" sz="1200" dirty="0">
                <a:latin typeface="Rockwell" panose="02060603020205020403" pitchFamily="18" charset="0"/>
              </a:rPr>
              <a:t> (bin Abdurrahman bin Al-Harits bin Hisyam)</a:t>
            </a:r>
          </a:p>
          <a:p>
            <a:r>
              <a:rPr lang="en-GB" sz="1200" dirty="0">
                <a:latin typeface="Rockwell" panose="02060603020205020403" pitchFamily="18" charset="0"/>
              </a:rPr>
              <a:t>• </a:t>
            </a:r>
            <a:r>
              <a:rPr lang="en-GB" sz="1200" b="1" dirty="0">
                <a:latin typeface="Rockwell" panose="02060603020205020403" pitchFamily="18" charset="0"/>
              </a:rPr>
              <a:t>Sulaiman</a:t>
            </a:r>
            <a:r>
              <a:rPr lang="en-GB" sz="1200" dirty="0">
                <a:latin typeface="Rockwell" panose="02060603020205020403" pitchFamily="18" charset="0"/>
              </a:rPr>
              <a:t> (bin Yasar)</a:t>
            </a:r>
          </a:p>
          <a:p>
            <a:r>
              <a:rPr lang="en-GB" sz="1200" dirty="0">
                <a:latin typeface="Rockwell" panose="02060603020205020403" pitchFamily="18" charset="0"/>
              </a:rPr>
              <a:t>• </a:t>
            </a:r>
            <a:r>
              <a:rPr lang="en-GB" sz="1200" b="1" dirty="0">
                <a:latin typeface="Rockwell" panose="02060603020205020403" pitchFamily="18" charset="0"/>
              </a:rPr>
              <a:t>Kharijah</a:t>
            </a:r>
            <a:r>
              <a:rPr lang="en-GB" sz="1200" dirty="0">
                <a:latin typeface="Rockwell" panose="02060603020205020403" pitchFamily="18" charset="0"/>
              </a:rPr>
              <a:t> (bin Zaid bin </a:t>
            </a:r>
            <a:r>
              <a:rPr lang="en-GB" sz="1200" dirty="0" err="1">
                <a:latin typeface="Rockwell" panose="02060603020205020403" pitchFamily="18" charset="0"/>
              </a:rPr>
              <a:t>Tsabit</a:t>
            </a:r>
            <a:r>
              <a:rPr lang="en-GB" sz="1200" dirty="0">
                <a:latin typeface="Rockwell" panose="02060603020205020403" pitchFamily="18" charset="0"/>
              </a:rPr>
              <a:t>)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A30D4A06-A5B4-01C5-F35A-1F720A796383}"/>
              </a:ext>
            </a:extLst>
          </p:cNvPr>
          <p:cNvSpPr/>
          <p:nvPr/>
        </p:nvSpPr>
        <p:spPr>
          <a:xfrm>
            <a:off x="6723254" y="4986082"/>
            <a:ext cx="1345021" cy="69198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 err="1">
                <a:latin typeface="Rockwell" panose="02060603020205020403" pitchFamily="18" charset="0"/>
              </a:rPr>
              <a:t>Masruq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(bin Al-Ajda')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9FDC0A28-16C0-79D6-7AB4-1DB29228F4A3}"/>
              </a:ext>
            </a:extLst>
          </p:cNvPr>
          <p:cNvSpPr/>
          <p:nvPr/>
        </p:nvSpPr>
        <p:spPr>
          <a:xfrm>
            <a:off x="8259445" y="4986082"/>
            <a:ext cx="1345021" cy="69198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>
                <a:latin typeface="Rockwell" panose="02060603020205020403" pitchFamily="18" charset="0"/>
              </a:rPr>
              <a:t>Abidah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(As-Salmani)</a:t>
            </a:r>
            <a:endParaRPr lang="en-GB" sz="1200" b="1" i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7A7EA34-56CE-002D-0B0F-4BC20106B1F3}"/>
              </a:ext>
            </a:extLst>
          </p:cNvPr>
          <p:cNvSpPr/>
          <p:nvPr/>
        </p:nvSpPr>
        <p:spPr>
          <a:xfrm>
            <a:off x="9795637" y="4986082"/>
            <a:ext cx="1345021" cy="69198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200" b="1" dirty="0" err="1">
                <a:latin typeface="Rockwell" panose="02060603020205020403" pitchFamily="18" charset="0"/>
              </a:rPr>
              <a:t>Syuraih</a:t>
            </a:r>
            <a:r>
              <a:rPr lang="en-GB" sz="1200" b="1" dirty="0">
                <a:latin typeface="Rockwell" panose="02060603020205020403" pitchFamily="18" charset="0"/>
              </a:rPr>
              <a:t> Al-Qadhi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endParaRPr lang="en-GB" sz="12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230F29F2-000E-1660-8AA6-99DB3574DF72}"/>
              </a:ext>
            </a:extLst>
          </p:cNvPr>
          <p:cNvCxnSpPr>
            <a:cxnSpLocks/>
            <a:stCxn id="10" idx="3"/>
            <a:endCxn id="35" idx="1"/>
          </p:cNvCxnSpPr>
          <p:nvPr/>
        </p:nvCxnSpPr>
        <p:spPr>
          <a:xfrm>
            <a:off x="2762446" y="3628341"/>
            <a:ext cx="562554" cy="182157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8366F6-77A9-39F9-A3A1-CB138593A4B3}"/>
              </a:ext>
            </a:extLst>
          </p:cNvPr>
          <p:cNvCxnSpPr>
            <a:cxnSpLocks/>
            <a:stCxn id="10" idx="3"/>
            <a:endCxn id="41" idx="1"/>
          </p:cNvCxnSpPr>
          <p:nvPr/>
        </p:nvCxnSpPr>
        <p:spPr>
          <a:xfrm>
            <a:off x="2762446" y="3628341"/>
            <a:ext cx="562554" cy="272616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DEF3FEB-815C-B96C-B37A-BFBDF6B4BDD1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7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583C389-D35F-3681-B028-33917F24AA5F}"/>
              </a:ext>
            </a:extLst>
          </p:cNvPr>
          <p:cNvCxnSpPr>
            <a:cxnSpLocks/>
            <a:stCxn id="70" idx="1"/>
            <a:endCxn id="46" idx="3"/>
          </p:cNvCxnSpPr>
          <p:nvPr/>
        </p:nvCxnSpPr>
        <p:spPr>
          <a:xfrm flipH="1" flipV="1">
            <a:off x="6512968" y="787381"/>
            <a:ext cx="112963" cy="386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4FA5CE-08DC-BEAF-BAE7-705F6F74185A}"/>
              </a:ext>
            </a:extLst>
          </p:cNvPr>
          <p:cNvCxnSpPr>
            <a:cxnSpLocks/>
            <a:stCxn id="46" idx="1"/>
            <a:endCxn id="5" idx="3"/>
          </p:cNvCxnSpPr>
          <p:nvPr/>
        </p:nvCxnSpPr>
        <p:spPr>
          <a:xfrm flipH="1">
            <a:off x="4796237" y="787381"/>
            <a:ext cx="38658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2809C1-E2EF-7197-DCF1-975181D434E9}"/>
              </a:ext>
            </a:extLst>
          </p:cNvPr>
          <p:cNvCxnSpPr>
            <a:cxnSpLocks/>
            <a:stCxn id="58" idx="1"/>
            <a:endCxn id="52" idx="3"/>
          </p:cNvCxnSpPr>
          <p:nvPr/>
        </p:nvCxnSpPr>
        <p:spPr>
          <a:xfrm flipH="1">
            <a:off x="7941207" y="1863150"/>
            <a:ext cx="108719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A7EFED1-0B82-06A8-E5BC-928D06A58D63}"/>
              </a:ext>
            </a:extLst>
          </p:cNvPr>
          <p:cNvCxnSpPr>
            <a:cxnSpLocks/>
            <a:stCxn id="48" idx="1"/>
            <a:endCxn id="12" idx="3"/>
          </p:cNvCxnSpPr>
          <p:nvPr/>
        </p:nvCxnSpPr>
        <p:spPr>
          <a:xfrm flipH="1">
            <a:off x="4796237" y="2746933"/>
            <a:ext cx="390825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A50C72E-5E63-52DA-D0FC-EE57FCAF8035}"/>
              </a:ext>
            </a:extLst>
          </p:cNvPr>
          <p:cNvCxnSpPr>
            <a:cxnSpLocks/>
            <a:stCxn id="52" idx="0"/>
          </p:cNvCxnSpPr>
          <p:nvPr/>
        </p:nvCxnSpPr>
        <p:spPr>
          <a:xfrm flipV="1">
            <a:off x="7276132" y="1438485"/>
            <a:ext cx="0" cy="101845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05CB800-E17E-6326-54FC-3B93E0BC22F2}"/>
              </a:ext>
            </a:extLst>
          </p:cNvPr>
          <p:cNvCxnSpPr>
            <a:cxnSpLocks/>
            <a:stCxn id="58" idx="3"/>
            <a:endCxn id="64" idx="1"/>
          </p:cNvCxnSpPr>
          <p:nvPr/>
        </p:nvCxnSpPr>
        <p:spPr>
          <a:xfrm>
            <a:off x="9380076" y="1863150"/>
            <a:ext cx="108717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4514802-8E3A-C25E-4344-E2CE74B11024}"/>
              </a:ext>
            </a:extLst>
          </p:cNvPr>
          <p:cNvCxnSpPr>
            <a:cxnSpLocks/>
            <a:stCxn id="49" idx="1"/>
            <a:endCxn id="15" idx="3"/>
          </p:cNvCxnSpPr>
          <p:nvPr/>
        </p:nvCxnSpPr>
        <p:spPr>
          <a:xfrm flipH="1">
            <a:off x="4796237" y="3628341"/>
            <a:ext cx="390533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B293BA8-5446-CFE5-AE51-776785BF1790}"/>
              </a:ext>
            </a:extLst>
          </p:cNvPr>
          <p:cNvCxnSpPr>
            <a:cxnSpLocks/>
            <a:stCxn id="47" idx="1"/>
            <a:endCxn id="6" idx="3"/>
          </p:cNvCxnSpPr>
          <p:nvPr/>
        </p:nvCxnSpPr>
        <p:spPr>
          <a:xfrm flipH="1">
            <a:off x="4796237" y="4545334"/>
            <a:ext cx="390825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ADD6848-54A7-2925-32A6-F2BD179E6FBD}"/>
              </a:ext>
            </a:extLst>
          </p:cNvPr>
          <p:cNvCxnSpPr>
            <a:cxnSpLocks/>
            <a:stCxn id="50" idx="1"/>
            <a:endCxn id="35" idx="3"/>
          </p:cNvCxnSpPr>
          <p:nvPr/>
        </p:nvCxnSpPr>
        <p:spPr>
          <a:xfrm flipH="1">
            <a:off x="4796237" y="5449919"/>
            <a:ext cx="386582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77B22F2-2CC4-A9FA-0233-475CEE0334FA}"/>
              </a:ext>
            </a:extLst>
          </p:cNvPr>
          <p:cNvCxnSpPr>
            <a:cxnSpLocks/>
            <a:stCxn id="51" idx="1"/>
            <a:endCxn id="41" idx="3"/>
          </p:cNvCxnSpPr>
          <p:nvPr/>
        </p:nvCxnSpPr>
        <p:spPr>
          <a:xfrm flipH="1">
            <a:off x="4796237" y="6354504"/>
            <a:ext cx="38658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C9095F8-B8CE-3BE4-8DC4-BE42BAD2539C}"/>
              </a:ext>
            </a:extLst>
          </p:cNvPr>
          <p:cNvCxnSpPr>
            <a:cxnSpLocks/>
            <a:stCxn id="54" idx="1"/>
            <a:endCxn id="48" idx="3"/>
          </p:cNvCxnSpPr>
          <p:nvPr/>
        </p:nvCxnSpPr>
        <p:spPr>
          <a:xfrm flipH="1">
            <a:off x="6532083" y="2746933"/>
            <a:ext cx="19117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39FB54F-E553-3DCD-694F-2CAEE73D4528}"/>
              </a:ext>
            </a:extLst>
          </p:cNvPr>
          <p:cNvCxnSpPr>
            <a:cxnSpLocks/>
            <a:stCxn id="60" idx="1"/>
            <a:endCxn id="54" idx="3"/>
          </p:cNvCxnSpPr>
          <p:nvPr/>
        </p:nvCxnSpPr>
        <p:spPr>
          <a:xfrm flipH="1">
            <a:off x="8068275" y="2746933"/>
            <a:ext cx="19117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DB5AD773-A279-20A1-30FF-8F77710E6E81}"/>
              </a:ext>
            </a:extLst>
          </p:cNvPr>
          <p:cNvCxnSpPr>
            <a:cxnSpLocks/>
            <a:stCxn id="66" idx="1"/>
            <a:endCxn id="60" idx="3"/>
          </p:cNvCxnSpPr>
          <p:nvPr/>
        </p:nvCxnSpPr>
        <p:spPr>
          <a:xfrm flipH="1">
            <a:off x="9604467" y="2746933"/>
            <a:ext cx="19117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EE793461-29F8-93C8-BEE0-9117BB9BA77A}"/>
              </a:ext>
            </a:extLst>
          </p:cNvPr>
          <p:cNvCxnSpPr>
            <a:cxnSpLocks/>
            <a:stCxn id="55" idx="1"/>
            <a:endCxn id="49" idx="3"/>
          </p:cNvCxnSpPr>
          <p:nvPr/>
        </p:nvCxnSpPr>
        <p:spPr>
          <a:xfrm flipH="1">
            <a:off x="6531791" y="3628341"/>
            <a:ext cx="191463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AF065DBF-6106-8832-38B3-9312F32658DB}"/>
              </a:ext>
            </a:extLst>
          </p:cNvPr>
          <p:cNvCxnSpPr>
            <a:cxnSpLocks/>
            <a:stCxn id="61" idx="1"/>
            <a:endCxn id="55" idx="3"/>
          </p:cNvCxnSpPr>
          <p:nvPr/>
        </p:nvCxnSpPr>
        <p:spPr>
          <a:xfrm flipH="1">
            <a:off x="8068275" y="3628341"/>
            <a:ext cx="19117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4DEF562-C874-73A0-BAA3-E2250B559DBC}"/>
              </a:ext>
            </a:extLst>
          </p:cNvPr>
          <p:cNvCxnSpPr>
            <a:cxnSpLocks/>
            <a:stCxn id="67" idx="1"/>
            <a:endCxn id="61" idx="3"/>
          </p:cNvCxnSpPr>
          <p:nvPr/>
        </p:nvCxnSpPr>
        <p:spPr>
          <a:xfrm flipH="1">
            <a:off x="9604467" y="3628341"/>
            <a:ext cx="19117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BD2C8AC-A947-38CB-C7DF-4BA54F0E2D07}"/>
              </a:ext>
            </a:extLst>
          </p:cNvPr>
          <p:cNvCxnSpPr>
            <a:cxnSpLocks/>
            <a:stCxn id="53" idx="1"/>
            <a:endCxn id="47" idx="3"/>
          </p:cNvCxnSpPr>
          <p:nvPr/>
        </p:nvCxnSpPr>
        <p:spPr>
          <a:xfrm flipH="1">
            <a:off x="6532083" y="4545334"/>
            <a:ext cx="19117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E8F0F71-5730-C98B-1D24-22A5A4EB1038}"/>
              </a:ext>
            </a:extLst>
          </p:cNvPr>
          <p:cNvCxnSpPr>
            <a:cxnSpLocks/>
            <a:stCxn id="59" idx="1"/>
            <a:endCxn id="53" idx="3"/>
          </p:cNvCxnSpPr>
          <p:nvPr/>
        </p:nvCxnSpPr>
        <p:spPr>
          <a:xfrm flipH="1">
            <a:off x="8068275" y="4545334"/>
            <a:ext cx="19117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76D090D9-59F2-1BAB-B92D-44B03216CEB4}"/>
              </a:ext>
            </a:extLst>
          </p:cNvPr>
          <p:cNvCxnSpPr>
            <a:cxnSpLocks/>
            <a:stCxn id="65" idx="1"/>
            <a:endCxn id="59" idx="3"/>
          </p:cNvCxnSpPr>
          <p:nvPr/>
        </p:nvCxnSpPr>
        <p:spPr>
          <a:xfrm flipH="1">
            <a:off x="9604467" y="4545334"/>
            <a:ext cx="191170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EE87860-7A02-207B-4E5D-F110851D5A31}"/>
              </a:ext>
            </a:extLst>
          </p:cNvPr>
          <p:cNvCxnSpPr>
            <a:cxnSpLocks/>
            <a:stCxn id="53" idx="2"/>
            <a:endCxn id="71" idx="0"/>
          </p:cNvCxnSpPr>
          <p:nvPr/>
        </p:nvCxnSpPr>
        <p:spPr>
          <a:xfrm>
            <a:off x="7395765" y="4891328"/>
            <a:ext cx="0" cy="94754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E5CA1CE-AF77-387C-0DF2-3CB28C5B5B88}"/>
              </a:ext>
            </a:extLst>
          </p:cNvPr>
          <p:cNvCxnSpPr>
            <a:cxnSpLocks/>
            <a:stCxn id="72" idx="1"/>
            <a:endCxn id="71" idx="3"/>
          </p:cNvCxnSpPr>
          <p:nvPr/>
        </p:nvCxnSpPr>
        <p:spPr>
          <a:xfrm flipH="1">
            <a:off x="8068275" y="5332076"/>
            <a:ext cx="191170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5ACED37-319B-27C6-BA81-A3E9417786FC}"/>
              </a:ext>
            </a:extLst>
          </p:cNvPr>
          <p:cNvCxnSpPr>
            <a:cxnSpLocks/>
            <a:stCxn id="73" idx="1"/>
            <a:endCxn id="72" idx="3"/>
          </p:cNvCxnSpPr>
          <p:nvPr/>
        </p:nvCxnSpPr>
        <p:spPr>
          <a:xfrm flipH="1">
            <a:off x="9604466" y="5332076"/>
            <a:ext cx="191171" cy="0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8C09D62-8F0B-CAFF-017C-E1E3F7E971CB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3654843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0564B-1373-8C84-08CD-83D62EE1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7F43B4C-DF65-4D95-C1FE-9C5B745EF1FF}"/>
              </a:ext>
            </a:extLst>
          </p:cNvPr>
          <p:cNvSpPr/>
          <p:nvPr/>
        </p:nvSpPr>
        <p:spPr>
          <a:xfrm>
            <a:off x="775462" y="1858790"/>
            <a:ext cx="2291847" cy="91204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2000" b="1" dirty="0">
                <a:solidFill>
                  <a:schemeClr val="tx1"/>
                </a:solidFill>
                <a:latin typeface="Rockwell" panose="02060603020205020403" pitchFamily="18" charset="0"/>
              </a:rPr>
              <a:t>MADRASAH </a:t>
            </a:r>
            <a:r>
              <a:rPr lang="en-US" sz="2000" b="1" dirty="0">
                <a:solidFill>
                  <a:schemeClr val="tx1"/>
                </a:solidFill>
                <a:latin typeface="Rockwell" panose="020606030202050204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MADINAH</a:t>
            </a:r>
            <a:endParaRPr lang="en-GB" sz="20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D9B57C0-BC06-3781-2C0F-BECC863D3C7B}"/>
              </a:ext>
            </a:extLst>
          </p:cNvPr>
          <p:cNvSpPr/>
          <p:nvPr/>
        </p:nvSpPr>
        <p:spPr>
          <a:xfrm>
            <a:off x="5306741" y="2983549"/>
            <a:ext cx="1573109" cy="367319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Ibnu Abbas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BD8B0D3-EE11-9B5E-4660-15E4FF7E7AEC}"/>
              </a:ext>
            </a:extLst>
          </p:cNvPr>
          <p:cNvCxnSpPr>
            <a:cxnSpLocks/>
            <a:stCxn id="3" idx="2"/>
            <a:endCxn id="27" idx="0"/>
          </p:cNvCxnSpPr>
          <p:nvPr/>
        </p:nvCxnSpPr>
        <p:spPr>
          <a:xfrm flipH="1">
            <a:off x="958091" y="2770833"/>
            <a:ext cx="963295" cy="21520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3C1D16-4FFA-BDF3-ECF6-3AF977252C37}"/>
              </a:ext>
            </a:extLst>
          </p:cNvPr>
          <p:cNvSpPr/>
          <p:nvPr/>
        </p:nvSpPr>
        <p:spPr>
          <a:xfrm>
            <a:off x="4396478" y="95106"/>
            <a:ext cx="3399044" cy="1369058"/>
          </a:xfrm>
          <a:prstGeom prst="roundRect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latin typeface="Rockwell" panose="02060603020205020403" pitchFamily="18" charset="0"/>
              </a:rPr>
              <a:t>MADRASAH FIKIH</a:t>
            </a:r>
          </a:p>
          <a:p>
            <a:pPr algn="ctr"/>
            <a:r>
              <a:rPr lang="en-GB" sz="2400" b="1" dirty="0">
                <a:solidFill>
                  <a:schemeClr val="tx1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MASA SHAHABAT</a:t>
            </a:r>
          </a:p>
          <a:p>
            <a:pPr algn="ctr"/>
            <a:r>
              <a:rPr lang="en-GB" sz="2400" b="1" dirty="0">
                <a:solidFill>
                  <a:schemeClr val="tx1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&amp; TURUNANNYA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931F576-7525-AAA7-69EF-39ED1D623BAE}"/>
              </a:ext>
            </a:extLst>
          </p:cNvPr>
          <p:cNvSpPr/>
          <p:nvPr/>
        </p:nvSpPr>
        <p:spPr>
          <a:xfrm>
            <a:off x="2252851" y="2982520"/>
            <a:ext cx="1495380" cy="389972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Ibnu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Tsabit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B05302-DF88-62FC-E6C4-5B14216F3AFD}"/>
              </a:ext>
            </a:extLst>
          </p:cNvPr>
          <p:cNvSpPr/>
          <p:nvPr/>
        </p:nvSpPr>
        <p:spPr>
          <a:xfrm>
            <a:off x="4940996" y="1858790"/>
            <a:ext cx="2310008" cy="91204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Rockwell" panose="02060603020205020403" pitchFamily="18" charset="0"/>
              </a:rPr>
              <a:t>MADRASAH </a:t>
            </a:r>
            <a:r>
              <a:rPr lang="en-US" sz="2000" b="1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MAKKAH</a:t>
            </a:r>
            <a:endParaRPr lang="en-GB" sz="2000" b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2EFD98B-7D0E-DEF2-7DAB-93DEC45609E4}"/>
              </a:ext>
            </a:extLst>
          </p:cNvPr>
          <p:cNvCxnSpPr>
            <a:cxnSpLocks/>
            <a:stCxn id="10" idx="2"/>
            <a:endCxn id="4" idx="0"/>
          </p:cNvCxnSpPr>
          <p:nvPr/>
        </p:nvCxnSpPr>
        <p:spPr>
          <a:xfrm flipH="1">
            <a:off x="6093296" y="2770833"/>
            <a:ext cx="2704" cy="21271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259D65-C3D5-80C2-7728-50858EEF7725}"/>
              </a:ext>
            </a:extLst>
          </p:cNvPr>
          <p:cNvCxnSpPr>
            <a:cxnSpLocks/>
            <a:stCxn id="3" idx="2"/>
            <a:endCxn id="9" idx="0"/>
          </p:cNvCxnSpPr>
          <p:nvPr/>
        </p:nvCxnSpPr>
        <p:spPr>
          <a:xfrm>
            <a:off x="1921386" y="2770833"/>
            <a:ext cx="1079155" cy="21168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300D36A-3EC9-7CDC-FF23-EBADC5D11465}"/>
              </a:ext>
            </a:extLst>
          </p:cNvPr>
          <p:cNvSpPr/>
          <p:nvPr/>
        </p:nvSpPr>
        <p:spPr>
          <a:xfrm>
            <a:off x="8950526" y="1858790"/>
            <a:ext cx="2273694" cy="912043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2000" b="1" dirty="0">
                <a:solidFill>
                  <a:schemeClr val="tx1"/>
                </a:solidFill>
                <a:latin typeface="Rockwell" panose="02060603020205020403" pitchFamily="18" charset="0"/>
              </a:rPr>
              <a:t>MADRASAH </a:t>
            </a:r>
            <a:r>
              <a:rPr lang="en-GB" sz="2000" b="1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IRAK/KUFAH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C2C671A-6C34-4341-61F1-F35B0EA3B7D3}"/>
              </a:ext>
            </a:extLst>
          </p:cNvPr>
          <p:cNvCxnSpPr>
            <a:cxnSpLocks/>
            <a:stCxn id="8" idx="2"/>
            <a:endCxn id="3" idx="0"/>
          </p:cNvCxnSpPr>
          <p:nvPr/>
        </p:nvCxnSpPr>
        <p:spPr>
          <a:xfrm flipH="1">
            <a:off x="1921386" y="1464164"/>
            <a:ext cx="4174614" cy="39462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E29CF8C-DFE3-97E2-DF5F-8BAE071F8DC4}"/>
              </a:ext>
            </a:extLst>
          </p:cNvPr>
          <p:cNvSpPr/>
          <p:nvPr/>
        </p:nvSpPr>
        <p:spPr>
          <a:xfrm>
            <a:off x="210401" y="2986041"/>
            <a:ext cx="1495380" cy="389972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Ibnu Umar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E51F5CE-B9D7-C1E5-839C-E0C61CAC6937}"/>
              </a:ext>
            </a:extLst>
          </p:cNvPr>
          <p:cNvSpPr/>
          <p:nvPr/>
        </p:nvSpPr>
        <p:spPr>
          <a:xfrm>
            <a:off x="9271947" y="3005424"/>
            <a:ext cx="1630852" cy="367319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Ibnu Mas’ud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D341679-DBF8-C161-2F94-DBCF345ECCFB}"/>
              </a:ext>
            </a:extLst>
          </p:cNvPr>
          <p:cNvCxnSpPr>
            <a:cxnSpLocks/>
            <a:stCxn id="73" idx="0"/>
            <a:endCxn id="72" idx="2"/>
          </p:cNvCxnSpPr>
          <p:nvPr/>
        </p:nvCxnSpPr>
        <p:spPr>
          <a:xfrm flipV="1">
            <a:off x="10087373" y="4538223"/>
            <a:ext cx="0" cy="20965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75746B9-E087-C40C-F05E-925776190FCE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6096000" y="1464164"/>
            <a:ext cx="0" cy="39462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5D12D2B-E699-074A-C8B4-BD90C842700F}"/>
              </a:ext>
            </a:extLst>
          </p:cNvPr>
          <p:cNvCxnSpPr>
            <a:cxnSpLocks/>
            <a:stCxn id="77" idx="0"/>
            <a:endCxn id="4" idx="2"/>
          </p:cNvCxnSpPr>
          <p:nvPr/>
        </p:nvCxnSpPr>
        <p:spPr>
          <a:xfrm flipH="1" flipV="1">
            <a:off x="6093296" y="3350868"/>
            <a:ext cx="12704" cy="20949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90D6323-35A6-C851-72A4-FC35C20C8329}"/>
              </a:ext>
            </a:extLst>
          </p:cNvPr>
          <p:cNvCxnSpPr>
            <a:cxnSpLocks/>
            <a:stCxn id="72" idx="0"/>
            <a:endCxn id="70" idx="2"/>
          </p:cNvCxnSpPr>
          <p:nvPr/>
        </p:nvCxnSpPr>
        <p:spPr>
          <a:xfrm flipV="1">
            <a:off x="10087373" y="3957008"/>
            <a:ext cx="0" cy="21389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2BA6567-EAAC-18D3-25D8-C206C72FBE47}"/>
              </a:ext>
            </a:extLst>
          </p:cNvPr>
          <p:cNvCxnSpPr>
            <a:cxnSpLocks/>
            <a:stCxn id="13" idx="2"/>
            <a:endCxn id="32" idx="0"/>
          </p:cNvCxnSpPr>
          <p:nvPr/>
        </p:nvCxnSpPr>
        <p:spPr>
          <a:xfrm>
            <a:off x="10087373" y="2770833"/>
            <a:ext cx="0" cy="23459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33CDED5-104C-EAF0-4388-D10F67CB6F67}"/>
              </a:ext>
            </a:extLst>
          </p:cNvPr>
          <p:cNvCxnSpPr>
            <a:cxnSpLocks/>
            <a:stCxn id="70" idx="0"/>
            <a:endCxn id="32" idx="2"/>
          </p:cNvCxnSpPr>
          <p:nvPr/>
        </p:nvCxnSpPr>
        <p:spPr>
          <a:xfrm flipV="1">
            <a:off x="10087373" y="3372743"/>
            <a:ext cx="0" cy="21694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3D340DEB-AD55-3C78-E64C-D55BA7CBE2E6}"/>
              </a:ext>
            </a:extLst>
          </p:cNvPr>
          <p:cNvSpPr/>
          <p:nvPr/>
        </p:nvSpPr>
        <p:spPr>
          <a:xfrm>
            <a:off x="9271947" y="3589689"/>
            <a:ext cx="1630852" cy="367319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Alqomah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A87A41C-6CF3-1713-C79E-C40EE2CD3E1E}"/>
              </a:ext>
            </a:extLst>
          </p:cNvPr>
          <p:cNvSpPr/>
          <p:nvPr/>
        </p:nvSpPr>
        <p:spPr>
          <a:xfrm>
            <a:off x="9271947" y="4170904"/>
            <a:ext cx="1630852" cy="367319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Ibrahim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36727BA2-BBCD-702D-F40F-ED1E795E2270}"/>
              </a:ext>
            </a:extLst>
          </p:cNvPr>
          <p:cNvSpPr/>
          <p:nvPr/>
        </p:nvSpPr>
        <p:spPr>
          <a:xfrm>
            <a:off x="9271947" y="4747879"/>
            <a:ext cx="1630852" cy="367319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Hammad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3C2ADF01-5260-0051-95FE-8ED6737C195C}"/>
              </a:ext>
            </a:extLst>
          </p:cNvPr>
          <p:cNvSpPr/>
          <p:nvPr/>
        </p:nvSpPr>
        <p:spPr>
          <a:xfrm>
            <a:off x="9271947" y="5350849"/>
            <a:ext cx="1630852" cy="367319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Abu Hanifah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FB8EF799-CDD6-364C-1C25-435EB2A3740F}"/>
              </a:ext>
            </a:extLst>
          </p:cNvPr>
          <p:cNvSpPr/>
          <p:nvPr/>
        </p:nvSpPr>
        <p:spPr>
          <a:xfrm>
            <a:off x="5058150" y="5158885"/>
            <a:ext cx="2277028" cy="75124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Muhammad bin Al-Hasan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Asy-Syaibani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9B7B5172-700E-3DAE-9D86-A6BC1C9BCCF9}"/>
              </a:ext>
            </a:extLst>
          </p:cNvPr>
          <p:cNvSpPr/>
          <p:nvPr/>
        </p:nvSpPr>
        <p:spPr>
          <a:xfrm>
            <a:off x="5319445" y="3560361"/>
            <a:ext cx="1573109" cy="367319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Amr bin Dinar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3432D3BF-0211-E110-C216-A7EDB3EE24CC}"/>
              </a:ext>
            </a:extLst>
          </p:cNvPr>
          <p:cNvSpPr/>
          <p:nvPr/>
        </p:nvSpPr>
        <p:spPr>
          <a:xfrm>
            <a:off x="5075321" y="4143283"/>
            <a:ext cx="2061358" cy="367319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Sufyan bin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Uyainah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1AF44B8F-B49E-266D-7C67-4577C455034C}"/>
              </a:ext>
            </a:extLst>
          </p:cNvPr>
          <p:cNvSpPr/>
          <p:nvPr/>
        </p:nvSpPr>
        <p:spPr>
          <a:xfrm>
            <a:off x="1842104" y="3597723"/>
            <a:ext cx="1495380" cy="389972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Nafi’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13AE0210-0C03-D21D-EF16-2428DAC1B3AC}"/>
              </a:ext>
            </a:extLst>
          </p:cNvPr>
          <p:cNvSpPr/>
          <p:nvPr/>
        </p:nvSpPr>
        <p:spPr>
          <a:xfrm>
            <a:off x="210401" y="3585459"/>
            <a:ext cx="1495380" cy="389972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Salim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784D2D68-A1DD-7BFF-2781-C11D32C8CBF7}"/>
              </a:ext>
            </a:extLst>
          </p:cNvPr>
          <p:cNvSpPr/>
          <p:nvPr/>
        </p:nvSpPr>
        <p:spPr>
          <a:xfrm>
            <a:off x="210401" y="4179664"/>
            <a:ext cx="1495380" cy="389972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Az-Zuhri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ABCA1DB2-02EA-5699-BEE9-0FE5D2C3AC1E}"/>
              </a:ext>
            </a:extLst>
          </p:cNvPr>
          <p:cNvSpPr/>
          <p:nvPr/>
        </p:nvSpPr>
        <p:spPr>
          <a:xfrm>
            <a:off x="210401" y="4768913"/>
            <a:ext cx="1495380" cy="389972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Malik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164B0305-4930-09A0-D8DC-D41535A47C0A}"/>
              </a:ext>
            </a:extLst>
          </p:cNvPr>
          <p:cNvSpPr/>
          <p:nvPr/>
        </p:nvSpPr>
        <p:spPr>
          <a:xfrm>
            <a:off x="210401" y="5358525"/>
            <a:ext cx="1495380" cy="389972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Asy-Syafi’i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CE4D14F6-AB52-CF61-C696-219F361DE217}"/>
              </a:ext>
            </a:extLst>
          </p:cNvPr>
          <p:cNvSpPr/>
          <p:nvPr/>
        </p:nvSpPr>
        <p:spPr>
          <a:xfrm>
            <a:off x="210401" y="5948137"/>
            <a:ext cx="2042447" cy="389972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Ahmad bin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Hambal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A22ACB8-ABE3-6C59-D5C2-BF3DF2D5E7A5}"/>
              </a:ext>
            </a:extLst>
          </p:cNvPr>
          <p:cNvCxnSpPr>
            <a:cxnSpLocks/>
            <a:stCxn id="81" idx="0"/>
            <a:endCxn id="27" idx="2"/>
          </p:cNvCxnSpPr>
          <p:nvPr/>
        </p:nvCxnSpPr>
        <p:spPr>
          <a:xfrm flipH="1" flipV="1">
            <a:off x="958091" y="3376013"/>
            <a:ext cx="1631703" cy="22171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7F825B9-2E7C-3C55-C12B-0FD99ABE58BD}"/>
              </a:ext>
            </a:extLst>
          </p:cNvPr>
          <p:cNvCxnSpPr>
            <a:cxnSpLocks/>
            <a:stCxn id="82" idx="0"/>
            <a:endCxn id="27" idx="2"/>
          </p:cNvCxnSpPr>
          <p:nvPr/>
        </p:nvCxnSpPr>
        <p:spPr>
          <a:xfrm flipV="1">
            <a:off x="958091" y="3376013"/>
            <a:ext cx="0" cy="20944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C001ABF-7BE6-5434-F2AC-E5B7EC065E5E}"/>
              </a:ext>
            </a:extLst>
          </p:cNvPr>
          <p:cNvCxnSpPr>
            <a:cxnSpLocks/>
            <a:stCxn id="83" idx="0"/>
            <a:endCxn id="82" idx="2"/>
          </p:cNvCxnSpPr>
          <p:nvPr/>
        </p:nvCxnSpPr>
        <p:spPr>
          <a:xfrm flipV="1">
            <a:off x="958091" y="3975431"/>
            <a:ext cx="0" cy="20423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4CD0996-AD69-A8A9-74B8-00D7B1F97412}"/>
              </a:ext>
            </a:extLst>
          </p:cNvPr>
          <p:cNvCxnSpPr>
            <a:cxnSpLocks/>
            <a:stCxn id="84" idx="0"/>
            <a:endCxn id="83" idx="2"/>
          </p:cNvCxnSpPr>
          <p:nvPr/>
        </p:nvCxnSpPr>
        <p:spPr>
          <a:xfrm flipV="1">
            <a:off x="958091" y="4569636"/>
            <a:ext cx="0" cy="19927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2E0CC1B1-F2B5-E98C-30CA-0941336C7BB3}"/>
              </a:ext>
            </a:extLst>
          </p:cNvPr>
          <p:cNvCxnSpPr>
            <a:cxnSpLocks/>
            <a:stCxn id="86" idx="3"/>
            <a:endCxn id="78" idx="2"/>
          </p:cNvCxnSpPr>
          <p:nvPr/>
        </p:nvCxnSpPr>
        <p:spPr>
          <a:xfrm flipV="1">
            <a:off x="2252848" y="4510602"/>
            <a:ext cx="3853152" cy="163252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1475863E-725C-FFF2-177C-655CEFC96B11}"/>
              </a:ext>
            </a:extLst>
          </p:cNvPr>
          <p:cNvCxnSpPr>
            <a:cxnSpLocks/>
            <a:stCxn id="78" idx="0"/>
            <a:endCxn id="77" idx="2"/>
          </p:cNvCxnSpPr>
          <p:nvPr/>
        </p:nvCxnSpPr>
        <p:spPr>
          <a:xfrm flipV="1">
            <a:off x="6106000" y="3927680"/>
            <a:ext cx="0" cy="21560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E8936646-8561-B012-CA46-33D7A134A0F4}"/>
              </a:ext>
            </a:extLst>
          </p:cNvPr>
          <p:cNvCxnSpPr>
            <a:cxnSpLocks/>
          </p:cNvCxnSpPr>
          <p:nvPr/>
        </p:nvCxnSpPr>
        <p:spPr>
          <a:xfrm flipV="1">
            <a:off x="814169" y="5739353"/>
            <a:ext cx="0" cy="19964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E87C2072-B52D-56DB-2F0E-390FED80D4CD}"/>
              </a:ext>
            </a:extLst>
          </p:cNvPr>
          <p:cNvCxnSpPr>
            <a:cxnSpLocks/>
            <a:stCxn id="84" idx="3"/>
            <a:endCxn id="81" idx="2"/>
          </p:cNvCxnSpPr>
          <p:nvPr/>
        </p:nvCxnSpPr>
        <p:spPr>
          <a:xfrm flipV="1">
            <a:off x="1705781" y="3987695"/>
            <a:ext cx="884013" cy="97620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1A63A108-DD00-7758-019D-F2EBE1FDC60F}"/>
              </a:ext>
            </a:extLst>
          </p:cNvPr>
          <p:cNvCxnSpPr>
            <a:cxnSpLocks/>
            <a:stCxn id="85" idx="3"/>
            <a:endCxn id="78" idx="2"/>
          </p:cNvCxnSpPr>
          <p:nvPr/>
        </p:nvCxnSpPr>
        <p:spPr>
          <a:xfrm flipV="1">
            <a:off x="1705781" y="4510602"/>
            <a:ext cx="4400219" cy="104290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95419115-5069-1284-4A16-C67C603983DE}"/>
              </a:ext>
            </a:extLst>
          </p:cNvPr>
          <p:cNvCxnSpPr>
            <a:cxnSpLocks/>
            <a:stCxn id="85" idx="0"/>
            <a:endCxn id="84" idx="2"/>
          </p:cNvCxnSpPr>
          <p:nvPr/>
        </p:nvCxnSpPr>
        <p:spPr>
          <a:xfrm flipV="1">
            <a:off x="958091" y="5158885"/>
            <a:ext cx="0" cy="19964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E2860754-5213-60EF-4526-8A13152F5AD8}"/>
              </a:ext>
            </a:extLst>
          </p:cNvPr>
          <p:cNvCxnSpPr>
            <a:cxnSpLocks/>
            <a:stCxn id="75" idx="3"/>
            <a:endCxn id="74" idx="1"/>
          </p:cNvCxnSpPr>
          <p:nvPr/>
        </p:nvCxnSpPr>
        <p:spPr>
          <a:xfrm>
            <a:off x="7335178" y="5534509"/>
            <a:ext cx="1936769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D1B4114E-0700-56BE-C570-A6A8CBFE5CA4}"/>
              </a:ext>
            </a:extLst>
          </p:cNvPr>
          <p:cNvCxnSpPr>
            <a:cxnSpLocks/>
            <a:stCxn id="74" idx="0"/>
            <a:endCxn id="73" idx="2"/>
          </p:cNvCxnSpPr>
          <p:nvPr/>
        </p:nvCxnSpPr>
        <p:spPr>
          <a:xfrm flipV="1">
            <a:off x="10087373" y="5115198"/>
            <a:ext cx="0" cy="23565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3DD98922-0514-33D2-8F05-A4A729B46C23}"/>
              </a:ext>
            </a:extLst>
          </p:cNvPr>
          <p:cNvCxnSpPr>
            <a:cxnSpLocks/>
            <a:stCxn id="75" idx="1"/>
            <a:endCxn id="84" idx="3"/>
          </p:cNvCxnSpPr>
          <p:nvPr/>
        </p:nvCxnSpPr>
        <p:spPr>
          <a:xfrm flipH="1" flipV="1">
            <a:off x="1705781" y="4963899"/>
            <a:ext cx="3352369" cy="57061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E4179A6D-6190-1BC3-0F52-29A2ED1629F2}"/>
              </a:ext>
            </a:extLst>
          </p:cNvPr>
          <p:cNvCxnSpPr>
            <a:cxnSpLocks/>
            <a:stCxn id="85" idx="3"/>
            <a:endCxn id="75" idx="1"/>
          </p:cNvCxnSpPr>
          <p:nvPr/>
        </p:nvCxnSpPr>
        <p:spPr>
          <a:xfrm flipV="1">
            <a:off x="1705781" y="5534509"/>
            <a:ext cx="3352369" cy="1900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661F91EB-CC1F-7935-2C71-889636F8703D}"/>
              </a:ext>
            </a:extLst>
          </p:cNvPr>
          <p:cNvCxnSpPr>
            <a:cxnSpLocks/>
            <a:stCxn id="27" idx="3"/>
            <a:endCxn id="9" idx="1"/>
          </p:cNvCxnSpPr>
          <p:nvPr/>
        </p:nvCxnSpPr>
        <p:spPr>
          <a:xfrm flipV="1">
            <a:off x="1705781" y="3177506"/>
            <a:ext cx="547070" cy="3521"/>
          </a:xfrm>
          <a:prstGeom prst="straightConnector1">
            <a:avLst/>
          </a:prstGeom>
          <a:ln w="3492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DE6BB469-C1D1-7853-4894-5A2F60D2FC3F}"/>
              </a:ext>
            </a:extLst>
          </p:cNvPr>
          <p:cNvCxnSpPr>
            <a:cxnSpLocks/>
          </p:cNvCxnSpPr>
          <p:nvPr/>
        </p:nvCxnSpPr>
        <p:spPr>
          <a:xfrm>
            <a:off x="1060305" y="5748497"/>
            <a:ext cx="0" cy="22530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Rectangle: Rounded Corners 239">
            <a:extLst>
              <a:ext uri="{FF2B5EF4-FFF2-40B4-BE49-F238E27FC236}">
                <a16:creationId xmlns:a16="http://schemas.microsoft.com/office/drawing/2014/main" id="{BD7F6C2E-1EBC-E44D-74D0-4B538B0218F9}"/>
              </a:ext>
            </a:extLst>
          </p:cNvPr>
          <p:cNvSpPr/>
          <p:nvPr/>
        </p:nvSpPr>
        <p:spPr>
          <a:xfrm>
            <a:off x="5381238" y="6096182"/>
            <a:ext cx="1630852" cy="367319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Abu Yusuf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6B0AE885-8B03-8E62-6C25-4F04E5FA977C}"/>
              </a:ext>
            </a:extLst>
          </p:cNvPr>
          <p:cNvCxnSpPr>
            <a:cxnSpLocks/>
            <a:stCxn id="240" idx="3"/>
            <a:endCxn id="74" idx="1"/>
          </p:cNvCxnSpPr>
          <p:nvPr/>
        </p:nvCxnSpPr>
        <p:spPr>
          <a:xfrm flipV="1">
            <a:off x="7012090" y="5534509"/>
            <a:ext cx="2259857" cy="74533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CC11380B-D92A-921B-740B-A1EC6096EEE3}"/>
              </a:ext>
            </a:extLst>
          </p:cNvPr>
          <p:cNvCxnSpPr>
            <a:cxnSpLocks/>
            <a:stCxn id="86" idx="3"/>
            <a:endCxn id="240" idx="1"/>
          </p:cNvCxnSpPr>
          <p:nvPr/>
        </p:nvCxnSpPr>
        <p:spPr>
          <a:xfrm>
            <a:off x="2252848" y="6143123"/>
            <a:ext cx="3128390" cy="13671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D5573F3-3FC3-F45D-7BF0-2764426AF59C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8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C0F6C9-9E9C-03DB-70CE-80C09DDF7D1F}"/>
              </a:ext>
            </a:extLst>
          </p:cNvPr>
          <p:cNvSpPr txBox="1"/>
          <p:nvPr/>
        </p:nvSpPr>
        <p:spPr>
          <a:xfrm rot="18715203">
            <a:off x="1510014" y="4302348"/>
            <a:ext cx="161918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87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Silsilah</a:t>
            </a:r>
            <a:r>
              <a:rPr lang="en-GB" altLang="en-US" sz="87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GB" altLang="en-US" sz="87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Azd-Dzahabiyah</a:t>
            </a:r>
            <a:endParaRPr lang="en-GB" sz="870" i="1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5D33B8D-3355-4AEE-EA08-AF2996B15F05}"/>
              </a:ext>
            </a:extLst>
          </p:cNvPr>
          <p:cNvCxnSpPr>
            <a:cxnSpLocks/>
            <a:stCxn id="8" idx="2"/>
            <a:endCxn id="13" idx="0"/>
          </p:cNvCxnSpPr>
          <p:nvPr/>
        </p:nvCxnSpPr>
        <p:spPr>
          <a:xfrm>
            <a:off x="6096000" y="1464164"/>
            <a:ext cx="3991373" cy="39462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17A4D1F-BB0F-2D41-B03D-D8B420C2AC82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553938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7EF51-C1F9-D966-69FC-AA4D7DF35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056090F-A749-49BA-AC67-D5F4A4059C5A}"/>
              </a:ext>
            </a:extLst>
          </p:cNvPr>
          <p:cNvSpPr/>
          <p:nvPr/>
        </p:nvSpPr>
        <p:spPr>
          <a:xfrm>
            <a:off x="438912" y="1353312"/>
            <a:ext cx="11314176" cy="415137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TAHAP KETIGA: </a:t>
            </a:r>
          </a:p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MASA MAZHAB FIQIH </a:t>
            </a:r>
          </a:p>
          <a:p>
            <a:pPr algn="ctr"/>
            <a:endParaRPr lang="en-GB" sz="4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4400" b="1" i="1" dirty="0">
                <a:solidFill>
                  <a:schemeClr val="bg1"/>
                </a:solidFill>
                <a:latin typeface="Rockwell" panose="02060603020205020403" pitchFamily="18" charset="0"/>
              </a:rPr>
              <a:t>(KIRA-KIRA SAMPAI 1.300 H)</a:t>
            </a:r>
          </a:p>
        </p:txBody>
      </p:sp>
    </p:spTree>
    <p:extLst>
      <p:ext uri="{BB962C8B-B14F-4D97-AF65-F5344CB8AC3E}">
        <p14:creationId xmlns:p14="http://schemas.microsoft.com/office/powerpoint/2010/main" val="158162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46754-DDE4-5014-05CA-8470D931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EDFA59-5075-49C5-6D54-D3B0D2ACF8E3}"/>
              </a:ext>
            </a:extLst>
          </p:cNvPr>
          <p:cNvSpPr/>
          <p:nvPr/>
        </p:nvSpPr>
        <p:spPr>
          <a:xfrm>
            <a:off x="4420546" y="2218758"/>
            <a:ext cx="3731172" cy="27218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MAZHAB-MAZHAB YANG TELAH PUNAH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1AF9634-AB27-B3FE-57F8-876949B27ADB}"/>
              </a:ext>
            </a:extLst>
          </p:cNvPr>
          <p:cNvSpPr/>
          <p:nvPr/>
        </p:nvSpPr>
        <p:spPr>
          <a:xfrm>
            <a:off x="8558773" y="666560"/>
            <a:ext cx="2984854" cy="10666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Sufyan Ats-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Tsauri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A52304A-35FB-2B75-009F-79DDD71CB9E7}"/>
              </a:ext>
            </a:extLst>
          </p:cNvPr>
          <p:cNvSpPr/>
          <p:nvPr/>
        </p:nvSpPr>
        <p:spPr>
          <a:xfrm>
            <a:off x="667512" y="2205581"/>
            <a:ext cx="3068534" cy="10666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Imam Abu Amr Abdurrahman bin Amr 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Auza’i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di Syam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3ED8A3A-EBB7-64B7-7F1C-595F5F089AB4}"/>
              </a:ext>
            </a:extLst>
          </p:cNvPr>
          <p:cNvSpPr/>
          <p:nvPr/>
        </p:nvSpPr>
        <p:spPr>
          <a:xfrm>
            <a:off x="667512" y="662815"/>
            <a:ext cx="3068534" cy="106661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solidFill>
              <a:schemeClr val="accent1">
                <a:lumMod val="50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Imam 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Hasan Al-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Bashri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193FC9B-1FE7-6ECB-8C34-658CD30D66F4}"/>
              </a:ext>
            </a:extLst>
          </p:cNvPr>
          <p:cNvSpPr/>
          <p:nvPr/>
        </p:nvSpPr>
        <p:spPr>
          <a:xfrm>
            <a:off x="667512" y="3712464"/>
            <a:ext cx="3068534" cy="124036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Abu Muhammad 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Sufyan bin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Uyainah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berasal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Kufah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tinggal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di Mekah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22120AF-E5E0-E155-B1F9-8C6F737F7037}"/>
              </a:ext>
            </a:extLst>
          </p:cNvPr>
          <p:cNvSpPr/>
          <p:nvPr/>
        </p:nvSpPr>
        <p:spPr>
          <a:xfrm>
            <a:off x="667512" y="5433724"/>
            <a:ext cx="3068534" cy="10666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Abu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Tsaur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5926907-24C1-3B95-031B-A9EE76144217}"/>
              </a:ext>
            </a:extLst>
          </p:cNvPr>
          <p:cNvSpPr/>
          <p:nvPr/>
        </p:nvSpPr>
        <p:spPr>
          <a:xfrm>
            <a:off x="8558773" y="2299250"/>
            <a:ext cx="2984854" cy="10666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Al-Laits bin Sa’ad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Ashfahany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tinggal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di Mesir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B20182E-9623-C8C4-7B15-FCAEB0FA8C8D}"/>
              </a:ext>
            </a:extLst>
          </p:cNvPr>
          <p:cNvSpPr/>
          <p:nvPr/>
        </p:nvSpPr>
        <p:spPr>
          <a:xfrm>
            <a:off x="8558773" y="3886220"/>
            <a:ext cx="2984854" cy="10666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Ishak Bin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Rahawaih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9D210C2-D9A1-313F-47A2-0DCF6C58DB2D}"/>
              </a:ext>
            </a:extLst>
          </p:cNvPr>
          <p:cNvSpPr/>
          <p:nvPr/>
        </p:nvSpPr>
        <p:spPr>
          <a:xfrm>
            <a:off x="8558773" y="5433723"/>
            <a:ext cx="2984854" cy="1066613"/>
          </a:xfrm>
          <a:prstGeom prst="roundRect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Ibnu Jarir Ath-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Thobari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(Maliki &amp;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Syafi'i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mengklaim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6C16057-FA28-1AFF-1B15-392DE26D5B2D}"/>
              </a:ext>
            </a:extLst>
          </p:cNvPr>
          <p:cNvCxnSpPr>
            <a:cxnSpLocks/>
            <a:stCxn id="2" idx="2"/>
            <a:endCxn id="4" idx="3"/>
          </p:cNvCxnSpPr>
          <p:nvPr/>
        </p:nvCxnSpPr>
        <p:spPr>
          <a:xfrm flipH="1" flipV="1">
            <a:off x="3736046" y="2738888"/>
            <a:ext cx="684500" cy="84077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3C33D29-5EFB-0833-C63E-ADAC897B7864}"/>
              </a:ext>
            </a:extLst>
          </p:cNvPr>
          <p:cNvCxnSpPr>
            <a:cxnSpLocks/>
            <a:stCxn id="2" idx="1"/>
            <a:endCxn id="8" idx="3"/>
          </p:cNvCxnSpPr>
          <p:nvPr/>
        </p:nvCxnSpPr>
        <p:spPr>
          <a:xfrm flipH="1" flipV="1">
            <a:off x="3736046" y="1196121"/>
            <a:ext cx="1230917" cy="142123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7D70882-A935-8719-FE57-C3C95453C2C9}"/>
              </a:ext>
            </a:extLst>
          </p:cNvPr>
          <p:cNvCxnSpPr>
            <a:cxnSpLocks/>
            <a:stCxn id="2" idx="2"/>
            <a:endCxn id="14" idx="3"/>
          </p:cNvCxnSpPr>
          <p:nvPr/>
        </p:nvCxnSpPr>
        <p:spPr>
          <a:xfrm flipH="1">
            <a:off x="3736046" y="3579667"/>
            <a:ext cx="684500" cy="75298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0016F1A-100E-0DCB-2424-3EFC616D6E61}"/>
              </a:ext>
            </a:extLst>
          </p:cNvPr>
          <p:cNvCxnSpPr>
            <a:cxnSpLocks/>
            <a:stCxn id="2" idx="5"/>
            <a:endCxn id="23" idx="1"/>
          </p:cNvCxnSpPr>
          <p:nvPr/>
        </p:nvCxnSpPr>
        <p:spPr>
          <a:xfrm>
            <a:off x="7605301" y="4541975"/>
            <a:ext cx="953472" cy="142505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7CB0790-C22F-1BA9-BCFF-D9104D9BA7C6}"/>
              </a:ext>
            </a:extLst>
          </p:cNvPr>
          <p:cNvCxnSpPr>
            <a:cxnSpLocks/>
            <a:stCxn id="2" idx="3"/>
            <a:endCxn id="15" idx="3"/>
          </p:cNvCxnSpPr>
          <p:nvPr/>
        </p:nvCxnSpPr>
        <p:spPr>
          <a:xfrm flipH="1">
            <a:off x="3736046" y="4541975"/>
            <a:ext cx="1230917" cy="142505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DF3934B-0592-197F-732C-262C30CDF5DD}"/>
              </a:ext>
            </a:extLst>
          </p:cNvPr>
          <p:cNvCxnSpPr>
            <a:cxnSpLocks/>
            <a:stCxn id="2" idx="6"/>
            <a:endCxn id="20" idx="1"/>
          </p:cNvCxnSpPr>
          <p:nvPr/>
        </p:nvCxnSpPr>
        <p:spPr>
          <a:xfrm flipV="1">
            <a:off x="8151718" y="2832556"/>
            <a:ext cx="407055" cy="74711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D6ABEAB-FF11-D226-C03C-1742281D1C83}"/>
              </a:ext>
            </a:extLst>
          </p:cNvPr>
          <p:cNvCxnSpPr>
            <a:cxnSpLocks/>
            <a:stCxn id="2" idx="7"/>
            <a:endCxn id="3" idx="1"/>
          </p:cNvCxnSpPr>
          <p:nvPr/>
        </p:nvCxnSpPr>
        <p:spPr>
          <a:xfrm flipV="1">
            <a:off x="7605301" y="1199866"/>
            <a:ext cx="953472" cy="141749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4CE806C-DF05-B492-D15C-1CABAC626F52}"/>
              </a:ext>
            </a:extLst>
          </p:cNvPr>
          <p:cNvCxnSpPr>
            <a:cxnSpLocks/>
            <a:stCxn id="2" idx="6"/>
            <a:endCxn id="22" idx="1"/>
          </p:cNvCxnSpPr>
          <p:nvPr/>
        </p:nvCxnSpPr>
        <p:spPr>
          <a:xfrm>
            <a:off x="8151718" y="3579667"/>
            <a:ext cx="407055" cy="83986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60D29325-1250-3600-4C01-DA97E9C16CDB}"/>
              </a:ext>
            </a:extLst>
          </p:cNvPr>
          <p:cNvSpPr/>
          <p:nvPr/>
        </p:nvSpPr>
        <p:spPr>
          <a:xfrm>
            <a:off x="2665318" y="327278"/>
            <a:ext cx="1070728" cy="31026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W110 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B4BCD7EE-2138-ED98-D262-99FDE12F423D}"/>
              </a:ext>
            </a:extLst>
          </p:cNvPr>
          <p:cNvSpPr/>
          <p:nvPr/>
        </p:nvSpPr>
        <p:spPr>
          <a:xfrm>
            <a:off x="10472899" y="339561"/>
            <a:ext cx="1070728" cy="31026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W161 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7CC51808-ABB9-5A28-BDD2-BEB110CCE798}"/>
              </a:ext>
            </a:extLst>
          </p:cNvPr>
          <p:cNvSpPr/>
          <p:nvPr/>
        </p:nvSpPr>
        <p:spPr>
          <a:xfrm>
            <a:off x="2665318" y="1870749"/>
            <a:ext cx="1070728" cy="31026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W157 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F62083F5-710E-1178-0DFB-1ABBC1D71DCF}"/>
              </a:ext>
            </a:extLst>
          </p:cNvPr>
          <p:cNvSpPr/>
          <p:nvPr/>
        </p:nvSpPr>
        <p:spPr>
          <a:xfrm>
            <a:off x="10472899" y="1963107"/>
            <a:ext cx="1070728" cy="31026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W175 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B533E448-C273-5DCB-7395-C2563A49EA36}"/>
              </a:ext>
            </a:extLst>
          </p:cNvPr>
          <p:cNvSpPr/>
          <p:nvPr/>
        </p:nvSpPr>
        <p:spPr>
          <a:xfrm>
            <a:off x="2665318" y="3383217"/>
            <a:ext cx="1070728" cy="31026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W198 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52FB3691-C5C1-B6C5-1721-A1D365EAB874}"/>
              </a:ext>
            </a:extLst>
          </p:cNvPr>
          <p:cNvSpPr/>
          <p:nvPr/>
        </p:nvSpPr>
        <p:spPr>
          <a:xfrm>
            <a:off x="10472899" y="3560393"/>
            <a:ext cx="1070728" cy="31026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W228 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70A242B-B10E-9875-927D-9A0A80B89923}"/>
              </a:ext>
            </a:extLst>
          </p:cNvPr>
          <p:cNvSpPr/>
          <p:nvPr/>
        </p:nvSpPr>
        <p:spPr>
          <a:xfrm>
            <a:off x="2665318" y="5105168"/>
            <a:ext cx="1070728" cy="31026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W240 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E7DE765B-BE68-72EF-44FF-41306B9814CD}"/>
              </a:ext>
            </a:extLst>
          </p:cNvPr>
          <p:cNvSpPr/>
          <p:nvPr/>
        </p:nvSpPr>
        <p:spPr>
          <a:xfrm>
            <a:off x="10472899" y="5105168"/>
            <a:ext cx="1070728" cy="31026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95000"/>
                <a:lumOff val="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W310 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16E00B1-F981-3DD1-D1D3-EC6DC1ADE75A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115FACB-D2B3-1443-0B2A-86B4239C82BB}"/>
              </a:ext>
            </a:extLst>
          </p:cNvPr>
          <p:cNvSpPr/>
          <p:nvPr/>
        </p:nvSpPr>
        <p:spPr>
          <a:xfrm>
            <a:off x="4868135" y="5597292"/>
            <a:ext cx="2835994" cy="106661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berarti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perkataan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lagi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kitab-kitab,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tersebar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C03B06-4F2E-B2DE-19D4-67F1E1CB7971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888386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54440-1F8C-3782-2386-C6BE05575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FF6CE2C-F15E-86C2-35A7-084E3D2B8D7F}"/>
              </a:ext>
            </a:extLst>
          </p:cNvPr>
          <p:cNvSpPr/>
          <p:nvPr/>
        </p:nvSpPr>
        <p:spPr>
          <a:xfrm>
            <a:off x="4230414" y="2194303"/>
            <a:ext cx="3731172" cy="246939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4 IMAM MADZHAB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68B3023-FE0A-B35E-0A95-28D06274A0D0}"/>
              </a:ext>
            </a:extLst>
          </p:cNvPr>
          <p:cNvSpPr/>
          <p:nvPr/>
        </p:nvSpPr>
        <p:spPr>
          <a:xfrm>
            <a:off x="8646086" y="1492170"/>
            <a:ext cx="2984854" cy="10666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</a:rPr>
              <a:t>Imam Malik</a:t>
            </a:r>
          </a:p>
          <a:p>
            <a:pPr algn="ctr"/>
            <a:r>
              <a:rPr lang="en-GB" sz="2200" b="1" dirty="0">
                <a:solidFill>
                  <a:schemeClr val="bg1"/>
                </a:solidFill>
                <a:latin typeface="+mj-lt"/>
              </a:rPr>
              <a:t>(</a:t>
            </a:r>
            <a:r>
              <a:rPr lang="en-GB" sz="2200" b="1" dirty="0" err="1">
                <a:solidFill>
                  <a:schemeClr val="bg1"/>
                </a:solidFill>
                <a:latin typeface="+mj-lt"/>
              </a:rPr>
              <a:t>Mazhab</a:t>
            </a:r>
            <a:r>
              <a:rPr lang="en-GB" sz="2200" b="1" dirty="0">
                <a:solidFill>
                  <a:schemeClr val="bg1"/>
                </a:solidFill>
                <a:latin typeface="+mj-lt"/>
              </a:rPr>
              <a:t> Maliky)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BAB7335-A91D-E868-1E06-75C1F1538049}"/>
              </a:ext>
            </a:extLst>
          </p:cNvPr>
          <p:cNvSpPr/>
          <p:nvPr/>
        </p:nvSpPr>
        <p:spPr>
          <a:xfrm>
            <a:off x="561060" y="1492170"/>
            <a:ext cx="2984854" cy="106661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bg1">
                <a:lumMod val="85000"/>
                <a:lumOff val="1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</a:rPr>
              <a:t>Imam Abu Hanifah</a:t>
            </a:r>
          </a:p>
          <a:p>
            <a:pPr algn="ctr"/>
            <a:r>
              <a:rPr lang="en-GB" sz="2200" b="1" dirty="0">
                <a:solidFill>
                  <a:schemeClr val="bg1"/>
                </a:solidFill>
                <a:latin typeface="+mj-lt"/>
              </a:rPr>
              <a:t>(</a:t>
            </a:r>
            <a:r>
              <a:rPr lang="en-GB" sz="2200" b="1" dirty="0" err="1">
                <a:solidFill>
                  <a:schemeClr val="bg1"/>
                </a:solidFill>
                <a:latin typeface="+mj-lt"/>
              </a:rPr>
              <a:t>Mazhab</a:t>
            </a:r>
            <a:r>
              <a:rPr lang="en-GB" sz="2200" b="1" dirty="0">
                <a:solidFill>
                  <a:schemeClr val="bg1"/>
                </a:solidFill>
                <a:latin typeface="+mj-lt"/>
              </a:rPr>
              <a:t> Hanafy)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9FC5D9C-327F-74CE-ED32-9A0CF370C5D6}"/>
              </a:ext>
            </a:extLst>
          </p:cNvPr>
          <p:cNvSpPr/>
          <p:nvPr/>
        </p:nvSpPr>
        <p:spPr>
          <a:xfrm>
            <a:off x="561060" y="4366995"/>
            <a:ext cx="2984854" cy="10666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</a:rPr>
              <a:t>Imam </a:t>
            </a:r>
            <a:r>
              <a:rPr lang="en-GB" sz="2200" b="1" dirty="0" err="1">
                <a:solidFill>
                  <a:schemeClr val="bg1"/>
                </a:solidFill>
              </a:rPr>
              <a:t>Asy-Syafi’I</a:t>
            </a:r>
            <a:endParaRPr lang="en-GB" sz="2200" b="1" dirty="0">
              <a:solidFill>
                <a:schemeClr val="bg1"/>
              </a:solidFill>
            </a:endParaRPr>
          </a:p>
          <a:p>
            <a:pPr algn="ctr"/>
            <a:r>
              <a:rPr lang="en-GB" sz="2200" b="1" dirty="0">
                <a:solidFill>
                  <a:schemeClr val="bg1"/>
                </a:solidFill>
              </a:rPr>
              <a:t>(</a:t>
            </a:r>
            <a:r>
              <a:rPr lang="en-GB" sz="2200" b="1" dirty="0" err="1">
                <a:solidFill>
                  <a:schemeClr val="bg1"/>
                </a:solidFill>
              </a:rPr>
              <a:t>Mazhab</a:t>
            </a:r>
            <a:r>
              <a:rPr lang="en-GB" sz="2200" b="1" dirty="0">
                <a:solidFill>
                  <a:schemeClr val="bg1"/>
                </a:solidFill>
              </a:rPr>
              <a:t> </a:t>
            </a:r>
            <a:r>
              <a:rPr lang="en-GB" sz="2200" b="1" dirty="0" err="1">
                <a:solidFill>
                  <a:schemeClr val="bg1"/>
                </a:solidFill>
              </a:rPr>
              <a:t>Syafi’iy</a:t>
            </a:r>
            <a:r>
              <a:rPr lang="en-GB" sz="22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3FCD281-2D15-303A-3E5C-724FD3C5DD52}"/>
              </a:ext>
            </a:extLst>
          </p:cNvPr>
          <p:cNvSpPr/>
          <p:nvPr/>
        </p:nvSpPr>
        <p:spPr>
          <a:xfrm>
            <a:off x="8646086" y="4366995"/>
            <a:ext cx="2984854" cy="10666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</a:rPr>
              <a:t>Imam Ahmad</a:t>
            </a:r>
          </a:p>
          <a:p>
            <a:pPr algn="ctr"/>
            <a:r>
              <a:rPr lang="en-GB" sz="2200" b="1" dirty="0">
                <a:solidFill>
                  <a:schemeClr val="bg1"/>
                </a:solidFill>
              </a:rPr>
              <a:t>(</a:t>
            </a:r>
            <a:r>
              <a:rPr lang="en-GB" sz="2200" b="1" dirty="0" err="1">
                <a:solidFill>
                  <a:schemeClr val="bg1"/>
                </a:solidFill>
              </a:rPr>
              <a:t>Mazhab</a:t>
            </a:r>
            <a:r>
              <a:rPr lang="en-GB" sz="2200" b="1" dirty="0">
                <a:solidFill>
                  <a:schemeClr val="bg1"/>
                </a:solidFill>
              </a:rPr>
              <a:t> </a:t>
            </a:r>
            <a:r>
              <a:rPr lang="en-GB" sz="2200" b="1" dirty="0" err="1">
                <a:solidFill>
                  <a:schemeClr val="bg1"/>
                </a:solidFill>
              </a:rPr>
              <a:t>Hambaly</a:t>
            </a:r>
            <a:r>
              <a:rPr lang="en-GB" sz="22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3188081-8269-54E3-0627-7B0FE6192AA0}"/>
              </a:ext>
            </a:extLst>
          </p:cNvPr>
          <p:cNvSpPr/>
          <p:nvPr/>
        </p:nvSpPr>
        <p:spPr>
          <a:xfrm>
            <a:off x="2660403" y="823308"/>
            <a:ext cx="885511" cy="6010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bg1">
                <a:lumMod val="85000"/>
                <a:lumOff val="1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150 H</a:t>
            </a:r>
            <a:endParaRPr lang="en-GB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EE5D3A5-695E-DA43-9558-222B6F5E845B}"/>
              </a:ext>
            </a:extLst>
          </p:cNvPr>
          <p:cNvSpPr/>
          <p:nvPr/>
        </p:nvSpPr>
        <p:spPr>
          <a:xfrm>
            <a:off x="561060" y="823308"/>
            <a:ext cx="885511" cy="6010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bg1">
                <a:lumMod val="85000"/>
                <a:lumOff val="1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80 H</a:t>
            </a:r>
            <a:endParaRPr lang="en-GB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C516D3-A9A5-B4D6-8541-9FFA0DF0366B}"/>
              </a:ext>
            </a:extLst>
          </p:cNvPr>
          <p:cNvSpPr/>
          <p:nvPr/>
        </p:nvSpPr>
        <p:spPr>
          <a:xfrm>
            <a:off x="561060" y="3698135"/>
            <a:ext cx="885511" cy="6010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150 H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0B83E5-079C-2959-67FE-895A501C3F84}"/>
              </a:ext>
            </a:extLst>
          </p:cNvPr>
          <p:cNvSpPr/>
          <p:nvPr/>
        </p:nvSpPr>
        <p:spPr>
          <a:xfrm>
            <a:off x="2660403" y="3698135"/>
            <a:ext cx="885511" cy="6010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204 H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C90784D-F307-1537-0D02-8850FED52FD5}"/>
              </a:ext>
            </a:extLst>
          </p:cNvPr>
          <p:cNvSpPr/>
          <p:nvPr/>
        </p:nvSpPr>
        <p:spPr>
          <a:xfrm>
            <a:off x="10745428" y="823308"/>
            <a:ext cx="885512" cy="6010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179 H</a:t>
            </a:r>
            <a:endParaRPr lang="en-GB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6DA00F9-5C2D-B6EC-0BB7-BC64D050125E}"/>
              </a:ext>
            </a:extLst>
          </p:cNvPr>
          <p:cNvSpPr/>
          <p:nvPr/>
        </p:nvSpPr>
        <p:spPr>
          <a:xfrm>
            <a:off x="8646085" y="823308"/>
            <a:ext cx="885512" cy="6010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93 H</a:t>
            </a:r>
            <a:endParaRPr lang="en-GB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F9083F5-B021-8C8F-9C6E-78AD173FCEF7}"/>
              </a:ext>
            </a:extLst>
          </p:cNvPr>
          <p:cNvSpPr/>
          <p:nvPr/>
        </p:nvSpPr>
        <p:spPr>
          <a:xfrm>
            <a:off x="10745428" y="3698135"/>
            <a:ext cx="885512" cy="6010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241 H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7C3B372-7AD8-CDC9-E18D-125DA70B7F48}"/>
              </a:ext>
            </a:extLst>
          </p:cNvPr>
          <p:cNvSpPr/>
          <p:nvPr/>
        </p:nvSpPr>
        <p:spPr>
          <a:xfrm>
            <a:off x="8646085" y="3698135"/>
            <a:ext cx="885512" cy="6010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164 H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BB15CB-6812-087C-0456-D594122FCEFB}"/>
              </a:ext>
            </a:extLst>
          </p:cNvPr>
          <p:cNvCxnSpPr>
            <a:cxnSpLocks/>
            <a:stCxn id="2" idx="1"/>
            <a:endCxn id="8" idx="3"/>
          </p:cNvCxnSpPr>
          <p:nvPr/>
        </p:nvCxnSpPr>
        <p:spPr>
          <a:xfrm flipH="1" flipV="1">
            <a:off x="3545914" y="2025476"/>
            <a:ext cx="1230917" cy="53046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FDB7E62-D6A1-44A7-3D4A-F03C0DA6582B}"/>
              </a:ext>
            </a:extLst>
          </p:cNvPr>
          <p:cNvCxnSpPr>
            <a:cxnSpLocks/>
            <a:stCxn id="2" idx="5"/>
            <a:endCxn id="23" idx="1"/>
          </p:cNvCxnSpPr>
          <p:nvPr/>
        </p:nvCxnSpPr>
        <p:spPr>
          <a:xfrm>
            <a:off x="7415169" y="4302063"/>
            <a:ext cx="1230917" cy="59823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0E379B-56A5-43A2-E63E-33B1BF7B52E0}"/>
              </a:ext>
            </a:extLst>
          </p:cNvPr>
          <p:cNvCxnSpPr>
            <a:cxnSpLocks/>
            <a:stCxn id="2" idx="3"/>
            <a:endCxn id="15" idx="3"/>
          </p:cNvCxnSpPr>
          <p:nvPr/>
        </p:nvCxnSpPr>
        <p:spPr>
          <a:xfrm flipH="1">
            <a:off x="3545914" y="4302063"/>
            <a:ext cx="1230917" cy="59823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9AB1AC5-659D-33B8-9C6B-72100CBD6D9E}"/>
              </a:ext>
            </a:extLst>
          </p:cNvPr>
          <p:cNvCxnSpPr>
            <a:cxnSpLocks/>
            <a:stCxn id="2" idx="7"/>
            <a:endCxn id="3" idx="1"/>
          </p:cNvCxnSpPr>
          <p:nvPr/>
        </p:nvCxnSpPr>
        <p:spPr>
          <a:xfrm flipV="1">
            <a:off x="7415169" y="2025476"/>
            <a:ext cx="1230917" cy="53046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270C3ED-DD10-E32E-ED1B-9A888FEA896C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GB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5FF2BF-F0BE-EAD9-4F89-7A23911DCAE3}"/>
              </a:ext>
            </a:extLst>
          </p:cNvPr>
          <p:cNvSpPr/>
          <p:nvPr/>
        </p:nvSpPr>
        <p:spPr>
          <a:xfrm>
            <a:off x="1719533" y="2491005"/>
            <a:ext cx="676195" cy="5304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Rockwell" panose="02060603020205020403" pitchFamily="18" charset="0"/>
              </a:rPr>
              <a:t>1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FB57BAD-DEDB-3E43-EC83-48070760A27C}"/>
              </a:ext>
            </a:extLst>
          </p:cNvPr>
          <p:cNvSpPr/>
          <p:nvPr/>
        </p:nvSpPr>
        <p:spPr>
          <a:xfrm>
            <a:off x="1719533" y="5365830"/>
            <a:ext cx="676195" cy="5304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Rockwell" panose="02060603020205020403" pitchFamily="18" charset="0"/>
              </a:rPr>
              <a:t>3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FC08082-7995-C001-B3BF-40BAC79430DA}"/>
              </a:ext>
            </a:extLst>
          </p:cNvPr>
          <p:cNvSpPr/>
          <p:nvPr/>
        </p:nvSpPr>
        <p:spPr>
          <a:xfrm>
            <a:off x="9800415" y="2491004"/>
            <a:ext cx="676195" cy="5304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Rockwell" panose="02060603020205020403" pitchFamily="18" charset="0"/>
              </a:rPr>
              <a:t>2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FFF30A-0307-9A5F-92FD-7E6E26D048E0}"/>
              </a:ext>
            </a:extLst>
          </p:cNvPr>
          <p:cNvSpPr/>
          <p:nvPr/>
        </p:nvSpPr>
        <p:spPr>
          <a:xfrm>
            <a:off x="9800415" y="5365829"/>
            <a:ext cx="676195" cy="5304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Rockwell" panose="02060603020205020403" pitchFamily="18" charset="0"/>
              </a:rPr>
              <a:t>4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58E588-01AB-CC90-6388-BB540CD21AE0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587361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241DD-D472-0071-79A5-A67473F37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AA710E7-8616-AFE9-8823-A1839FF2AD9F}"/>
              </a:ext>
            </a:extLst>
          </p:cNvPr>
          <p:cNvSpPr/>
          <p:nvPr/>
        </p:nvSpPr>
        <p:spPr>
          <a:xfrm>
            <a:off x="140206" y="1939424"/>
            <a:ext cx="2054351" cy="1915770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>
                <a:solidFill>
                  <a:schemeClr val="tx1"/>
                </a:solidFill>
                <a:effectLst/>
                <a:latin typeface="Rockwell" panose="02060603020205020403" pitchFamily="18" charset="0"/>
                <a:ea typeface="Times New Roman" panose="02020603050405020304" pitchFamily="18" charset="0"/>
              </a:rPr>
              <a:t>Abu Hanifah</a:t>
            </a:r>
            <a:endParaRPr lang="en-GB" sz="2500" b="1" dirty="0">
              <a:solidFill>
                <a:schemeClr val="tx1"/>
              </a:solidFill>
              <a:effectLst/>
              <a:latin typeface="Rockwell" panose="02060603020205020403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4D24FE-AC7C-B300-C76F-0AD0CE0D3066}"/>
              </a:ext>
            </a:extLst>
          </p:cNvPr>
          <p:cNvSpPr/>
          <p:nvPr/>
        </p:nvSpPr>
        <p:spPr>
          <a:xfrm>
            <a:off x="2680033" y="1340003"/>
            <a:ext cx="1988608" cy="51485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36819E6-4F9A-AC79-1035-7DAA36026199}"/>
              </a:ext>
            </a:extLst>
          </p:cNvPr>
          <p:cNvSpPr/>
          <p:nvPr/>
        </p:nvSpPr>
        <p:spPr>
          <a:xfrm>
            <a:off x="2680031" y="5342983"/>
            <a:ext cx="1988609" cy="7222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US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 &amp; </a:t>
            </a:r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Kecerdasan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F5FC107-D69E-164D-7F6D-DB73FB46A05C}"/>
              </a:ext>
            </a:extLst>
          </p:cNvPr>
          <p:cNvCxnSpPr>
            <a:cxnSpLocks/>
            <a:stCxn id="2" idx="6"/>
            <a:endCxn id="3" idx="1"/>
          </p:cNvCxnSpPr>
          <p:nvPr/>
        </p:nvCxnSpPr>
        <p:spPr>
          <a:xfrm flipV="1">
            <a:off x="2194557" y="1597431"/>
            <a:ext cx="485476" cy="129987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EE01290-FD81-59AC-C4CE-4C60C105269E}"/>
              </a:ext>
            </a:extLst>
          </p:cNvPr>
          <p:cNvCxnSpPr>
            <a:cxnSpLocks/>
            <a:stCxn id="2" idx="6"/>
            <a:endCxn id="4" idx="1"/>
          </p:cNvCxnSpPr>
          <p:nvPr/>
        </p:nvCxnSpPr>
        <p:spPr>
          <a:xfrm>
            <a:off x="2194557" y="2897309"/>
            <a:ext cx="485474" cy="280677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9C01DBE-9F00-73B3-F2B9-30F2A5DB4227}"/>
              </a:ext>
            </a:extLst>
          </p:cNvPr>
          <p:cNvCxnSpPr>
            <a:cxnSpLocks/>
            <a:stCxn id="2" idx="6"/>
            <a:endCxn id="8" idx="1"/>
          </p:cNvCxnSpPr>
          <p:nvPr/>
        </p:nvCxnSpPr>
        <p:spPr>
          <a:xfrm>
            <a:off x="2194557" y="2897309"/>
            <a:ext cx="485475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F717A5-96C0-6029-ADFC-C0490FF7DD84}"/>
              </a:ext>
            </a:extLst>
          </p:cNvPr>
          <p:cNvSpPr/>
          <p:nvPr/>
        </p:nvSpPr>
        <p:spPr>
          <a:xfrm>
            <a:off x="2680032" y="2536207"/>
            <a:ext cx="1988609" cy="7222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Ibadah &amp; </a:t>
            </a:r>
            <a:r>
              <a:rPr lang="en-GB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Ketakwaan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32D969B-4F65-48B4-12C6-0BD13A79F3A0}"/>
              </a:ext>
            </a:extLst>
          </p:cNvPr>
          <p:cNvSpPr/>
          <p:nvPr/>
        </p:nvSpPr>
        <p:spPr>
          <a:xfrm>
            <a:off x="2680032" y="390931"/>
            <a:ext cx="1988608" cy="7257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Nama &amp; Nasab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F5D81B2-F0D9-8EDF-05FF-5DEBC7F55D80}"/>
              </a:ext>
            </a:extLst>
          </p:cNvPr>
          <p:cNvSpPr/>
          <p:nvPr/>
        </p:nvSpPr>
        <p:spPr>
          <a:xfrm>
            <a:off x="5154118" y="362082"/>
            <a:ext cx="6522767" cy="79059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An-Nu'man bin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Tsabit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bin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Zuta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atau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Zauta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Ada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;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orang Persia,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orang Arab.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53538B6-5E66-980C-EBD1-9BE9346B6FD6}"/>
              </a:ext>
            </a:extLst>
          </p:cNvPr>
          <p:cNvSpPr/>
          <p:nvPr/>
        </p:nvSpPr>
        <p:spPr>
          <a:xfrm>
            <a:off x="5154114" y="2037770"/>
            <a:ext cx="6522773" cy="5148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500" dirty="0" err="1">
                <a:latin typeface="Rockwell" panose="02060603020205020403" pitchFamily="18" charset="0"/>
              </a:rPr>
              <a:t>Disebutkan</a:t>
            </a:r>
            <a:r>
              <a:rPr lang="en-GB" sz="1500" dirty="0">
                <a:latin typeface="Rockwell" panose="02060603020205020403" pitchFamily="18" charset="0"/>
              </a:rPr>
              <a:t> oleh </a:t>
            </a:r>
            <a:r>
              <a:rPr lang="en-GB" sz="1500" dirty="0" err="1">
                <a:latin typeface="Rockwell" panose="02060603020205020403" pitchFamily="18" charset="0"/>
              </a:rPr>
              <a:t>Adz-Dzahabi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dalam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i="1" dirty="0">
                <a:latin typeface="Rockwell" panose="02060603020205020403" pitchFamily="18" charset="0"/>
              </a:rPr>
              <a:t>As-Siyar</a:t>
            </a:r>
            <a:r>
              <a:rPr lang="en-GB" sz="1500" dirty="0">
                <a:latin typeface="Rockwell" panose="02060603020205020403" pitchFamily="18" charset="0"/>
              </a:rPr>
              <a:t>, </a:t>
            </a:r>
            <a:r>
              <a:rPr lang="en-GB" sz="1500" dirty="0" err="1">
                <a:latin typeface="Rockwell" panose="02060603020205020403" pitchFamily="18" charset="0"/>
              </a:rPr>
              <a:t>dikatakan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dari</a:t>
            </a:r>
            <a:r>
              <a:rPr lang="en-GB" sz="1500" dirty="0">
                <a:latin typeface="Rockwell" panose="02060603020205020403" pitchFamily="18" charset="0"/>
              </a:rPr>
              <a:t> dua </a:t>
            </a:r>
            <a:r>
              <a:rPr lang="en-GB" sz="1500" dirty="0" err="1">
                <a:latin typeface="Rockwell" panose="02060603020205020403" pitchFamily="18" charset="0"/>
              </a:rPr>
              <a:t>jalur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bahwa</a:t>
            </a:r>
            <a:r>
              <a:rPr lang="en-GB" sz="1500" dirty="0">
                <a:latin typeface="Rockwell" panose="02060603020205020403" pitchFamily="18" charset="0"/>
              </a:rPr>
              <a:t> Abu Hanifah </a:t>
            </a:r>
            <a:r>
              <a:rPr lang="en-GB" sz="1500" dirty="0" err="1">
                <a:latin typeface="Rockwell" panose="02060603020205020403" pitchFamily="18" charset="0"/>
              </a:rPr>
              <a:t>membaca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seluruh</a:t>
            </a:r>
            <a:r>
              <a:rPr lang="en-GB" sz="1500" dirty="0">
                <a:latin typeface="Rockwell" panose="02060603020205020403" pitchFamily="18" charset="0"/>
              </a:rPr>
              <a:t> Al-Qur'an </a:t>
            </a:r>
            <a:r>
              <a:rPr lang="en-GB" sz="1500" dirty="0" err="1">
                <a:latin typeface="Rockwell" panose="02060603020205020403" pitchFamily="18" charset="0"/>
              </a:rPr>
              <a:t>dalam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satu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rakaat</a:t>
            </a:r>
            <a:r>
              <a:rPr lang="en-GB" sz="1500" dirty="0">
                <a:latin typeface="Rockwell" panose="02060603020205020403" pitchFamily="18" charset="0"/>
              </a:rPr>
              <a:t>.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D24357C-5496-24E1-06C2-4CDDD8386E09}"/>
              </a:ext>
            </a:extLst>
          </p:cNvPr>
          <p:cNvSpPr/>
          <p:nvPr/>
        </p:nvSpPr>
        <p:spPr>
          <a:xfrm>
            <a:off x="5154115" y="2639923"/>
            <a:ext cx="6522773" cy="5148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500" dirty="0">
                <a:latin typeface="Rockwell" panose="02060603020205020403" pitchFamily="18" charset="0"/>
              </a:rPr>
              <a:t>Abu 'Ashim An-Nabil </a:t>
            </a:r>
            <a:r>
              <a:rPr lang="en-GB" sz="1500" dirty="0" err="1">
                <a:latin typeface="Rockwell" panose="02060603020205020403" pitchFamily="18" charset="0"/>
              </a:rPr>
              <a:t>berkata</a:t>
            </a:r>
            <a:r>
              <a:rPr lang="en-GB" sz="1500" dirty="0">
                <a:latin typeface="Rockwell" panose="02060603020205020403" pitchFamily="18" charset="0"/>
              </a:rPr>
              <a:t>: </a:t>
            </a:r>
            <a:r>
              <a:rPr lang="en-GB" sz="1500" i="1" dirty="0">
                <a:latin typeface="Rockwell" panose="02060603020205020403" pitchFamily="18" charset="0"/>
              </a:rPr>
              <a:t>“Abu Hanifah </a:t>
            </a:r>
            <a:r>
              <a:rPr lang="en-GB" sz="1500" i="1" dirty="0" err="1">
                <a:latin typeface="Rockwell" panose="02060603020205020403" pitchFamily="18" charset="0"/>
              </a:rPr>
              <a:t>dijuluki</a:t>
            </a:r>
            <a:r>
              <a:rPr lang="en-GB" sz="1500" i="1" dirty="0">
                <a:latin typeface="Rockwell" panose="02060603020205020403" pitchFamily="18" charset="0"/>
              </a:rPr>
              <a:t> Al-Watad (</a:t>
            </a:r>
            <a:r>
              <a:rPr lang="en-GB" sz="1500" i="1" dirty="0" err="1">
                <a:latin typeface="Rockwell" panose="02060603020205020403" pitchFamily="18" charset="0"/>
              </a:rPr>
              <a:t>pasak</a:t>
            </a:r>
            <a:r>
              <a:rPr lang="en-GB" sz="1500" i="1" dirty="0">
                <a:latin typeface="Rockwell" panose="02060603020205020403" pitchFamily="18" charset="0"/>
              </a:rPr>
              <a:t>) </a:t>
            </a:r>
            <a:r>
              <a:rPr lang="en-GB" sz="1500" i="1" dirty="0" err="1">
                <a:latin typeface="Rockwell" panose="02060603020205020403" pitchFamily="18" charset="0"/>
              </a:rPr>
              <a:t>karena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banyaknya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shalatnya</a:t>
            </a:r>
            <a:r>
              <a:rPr lang="en-GB" sz="1500" i="1" dirty="0">
                <a:latin typeface="Rockwell" panose="02060603020205020403" pitchFamily="18" charset="0"/>
              </a:rPr>
              <a:t>”.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42372BC-93B1-9A88-2F8E-58FE87D82811}"/>
              </a:ext>
            </a:extLst>
          </p:cNvPr>
          <p:cNvSpPr/>
          <p:nvPr/>
        </p:nvSpPr>
        <p:spPr>
          <a:xfrm>
            <a:off x="5154114" y="1340002"/>
            <a:ext cx="6522771" cy="51485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lahir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80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Hijriah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wafat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150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Hijriah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melihat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Anas bin Malik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radhiyallohu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‘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anhu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B8A818-77B5-4696-2D4A-333E63E0E2F3}"/>
              </a:ext>
            </a:extLst>
          </p:cNvPr>
          <p:cNvSpPr/>
          <p:nvPr/>
        </p:nvSpPr>
        <p:spPr>
          <a:xfrm>
            <a:off x="5154116" y="4429386"/>
            <a:ext cx="6522771" cy="10120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Dikatakan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Imam Malik, 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“Apakah Anda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melihat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Abu Hanifah?”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menjawab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“Ya,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aku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melihat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pria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berbicara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kepadamu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tiang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ini untuk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menjadikannya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emas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mampu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membuktikan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argumennya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  <a:endParaRPr lang="en-GB" sz="15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B444D73-21F5-7C6B-56DE-0183A06987D7}"/>
              </a:ext>
            </a:extLst>
          </p:cNvPr>
          <p:cNvCxnSpPr>
            <a:cxnSpLocks/>
            <a:stCxn id="2" idx="6"/>
            <a:endCxn id="11" idx="1"/>
          </p:cNvCxnSpPr>
          <p:nvPr/>
        </p:nvCxnSpPr>
        <p:spPr>
          <a:xfrm flipV="1">
            <a:off x="2194557" y="753815"/>
            <a:ext cx="485475" cy="214349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D0C395E-7186-87E3-FE23-19FF4BD948CE}"/>
              </a:ext>
            </a:extLst>
          </p:cNvPr>
          <p:cNvCxnSpPr>
            <a:cxnSpLocks/>
            <a:stCxn id="4" idx="3"/>
            <a:endCxn id="14" idx="1"/>
          </p:cNvCxnSpPr>
          <p:nvPr/>
        </p:nvCxnSpPr>
        <p:spPr>
          <a:xfrm flipV="1">
            <a:off x="4668640" y="4935390"/>
            <a:ext cx="485476" cy="76869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D370B44-40D6-6F0F-770B-DC17642966A9}"/>
              </a:ext>
            </a:extLst>
          </p:cNvPr>
          <p:cNvCxnSpPr>
            <a:cxnSpLocks/>
            <a:stCxn id="8" idx="3"/>
            <a:endCxn id="28" idx="1"/>
          </p:cNvCxnSpPr>
          <p:nvPr/>
        </p:nvCxnSpPr>
        <p:spPr>
          <a:xfrm>
            <a:off x="4668641" y="2897309"/>
            <a:ext cx="485474" cy="4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1059EEC-E76C-7DB1-667A-E028ED14AF09}"/>
              </a:ext>
            </a:extLst>
          </p:cNvPr>
          <p:cNvCxnSpPr>
            <a:cxnSpLocks/>
            <a:stCxn id="8" idx="3"/>
            <a:endCxn id="27" idx="1"/>
          </p:cNvCxnSpPr>
          <p:nvPr/>
        </p:nvCxnSpPr>
        <p:spPr>
          <a:xfrm flipV="1">
            <a:off x="4668641" y="2295199"/>
            <a:ext cx="485473" cy="60211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DF9050D-78E6-767E-D9E3-B01E03276215}"/>
              </a:ext>
            </a:extLst>
          </p:cNvPr>
          <p:cNvCxnSpPr>
            <a:cxnSpLocks/>
            <a:stCxn id="3" idx="3"/>
            <a:endCxn id="10" idx="1"/>
          </p:cNvCxnSpPr>
          <p:nvPr/>
        </p:nvCxnSpPr>
        <p:spPr>
          <a:xfrm>
            <a:off x="4668641" y="1597431"/>
            <a:ext cx="48547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6AE657A-39C9-3F27-21F1-16D2A3AAF42D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>
            <a:off x="4668640" y="753815"/>
            <a:ext cx="485478" cy="356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8EBCC39-A922-9E52-3449-0DC643E8CF2A}"/>
              </a:ext>
            </a:extLst>
          </p:cNvPr>
          <p:cNvSpPr/>
          <p:nvPr/>
        </p:nvSpPr>
        <p:spPr>
          <a:xfrm>
            <a:off x="5154116" y="3241991"/>
            <a:ext cx="6522772" cy="10120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500" dirty="0" err="1">
                <a:latin typeface="Rockwell" panose="02060603020205020403" pitchFamily="18" charset="0"/>
              </a:rPr>
              <a:t>Seorang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pria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berkata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kepadanya</a:t>
            </a:r>
            <a:r>
              <a:rPr lang="en-GB" sz="1500" dirty="0">
                <a:latin typeface="Rockwell" panose="02060603020205020403" pitchFamily="18" charset="0"/>
              </a:rPr>
              <a:t>: </a:t>
            </a:r>
            <a:r>
              <a:rPr lang="en-GB" sz="1500" i="1" dirty="0">
                <a:latin typeface="Rockwell" panose="02060603020205020403" pitchFamily="18" charset="0"/>
              </a:rPr>
              <a:t>“</a:t>
            </a:r>
            <a:r>
              <a:rPr lang="en-GB" sz="1500" i="1" dirty="0" err="1">
                <a:latin typeface="Rockwell" panose="02060603020205020403" pitchFamily="18" charset="0"/>
              </a:rPr>
              <a:t>Bertakwalah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kepada</a:t>
            </a:r>
            <a:r>
              <a:rPr lang="en-GB" sz="1500" i="1" dirty="0">
                <a:latin typeface="Rockwell" panose="02060603020205020403" pitchFamily="18" charset="0"/>
              </a:rPr>
              <a:t> Allah!?” </a:t>
            </a:r>
            <a:r>
              <a:rPr lang="en-GB" sz="1500" dirty="0" err="1">
                <a:latin typeface="Rockwell" panose="02060603020205020403" pitchFamily="18" charset="0"/>
              </a:rPr>
              <a:t>Beliau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gemetar</a:t>
            </a:r>
            <a:r>
              <a:rPr lang="en-GB" sz="1500" dirty="0">
                <a:latin typeface="Rockwell" panose="02060603020205020403" pitchFamily="18" charset="0"/>
              </a:rPr>
              <a:t>, </a:t>
            </a:r>
            <a:r>
              <a:rPr lang="en-GB" sz="1500" dirty="0" err="1">
                <a:latin typeface="Rockwell" panose="02060603020205020403" pitchFamily="18" charset="0"/>
              </a:rPr>
              <a:t>wajahnya</a:t>
            </a:r>
            <a:r>
              <a:rPr lang="en-GB" sz="1500" dirty="0">
                <a:latin typeface="Rockwell" panose="02060603020205020403" pitchFamily="18" charset="0"/>
              </a:rPr>
              <a:t> </a:t>
            </a:r>
            <a:r>
              <a:rPr lang="en-GB" sz="1500" dirty="0" err="1">
                <a:latin typeface="Rockwell" panose="02060603020205020403" pitchFamily="18" charset="0"/>
              </a:rPr>
              <a:t>pucat</a:t>
            </a:r>
            <a:r>
              <a:rPr lang="en-GB" sz="1500" dirty="0">
                <a:latin typeface="Rockwell" panose="02060603020205020403" pitchFamily="18" charset="0"/>
              </a:rPr>
              <a:t>, </a:t>
            </a:r>
            <a:r>
              <a:rPr lang="en-GB" sz="1500" dirty="0" err="1">
                <a:latin typeface="Rockwell" panose="02060603020205020403" pitchFamily="18" charset="0"/>
              </a:rPr>
              <a:t>menunduk</a:t>
            </a:r>
            <a:r>
              <a:rPr lang="en-GB" sz="1500" dirty="0"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latin typeface="Rockwell" panose="02060603020205020403" pitchFamily="18" charset="0"/>
              </a:rPr>
              <a:t>berkata</a:t>
            </a:r>
            <a:r>
              <a:rPr lang="en-GB" sz="1500" dirty="0">
                <a:latin typeface="Rockwell" panose="02060603020205020403" pitchFamily="18" charset="0"/>
              </a:rPr>
              <a:t>: </a:t>
            </a:r>
            <a:r>
              <a:rPr lang="en-GB" sz="1500" i="1" dirty="0">
                <a:latin typeface="Rockwell" panose="02060603020205020403" pitchFamily="18" charset="0"/>
              </a:rPr>
              <a:t>“</a:t>
            </a:r>
            <a:r>
              <a:rPr lang="en-GB" sz="1500" i="1" dirty="0" err="1">
                <a:latin typeface="Rockwell" panose="02060603020205020403" pitchFamily="18" charset="0"/>
              </a:rPr>
              <a:t>Semoga</a:t>
            </a:r>
            <a:r>
              <a:rPr lang="en-GB" sz="1500" i="1" dirty="0">
                <a:latin typeface="Rockwell" panose="02060603020205020403" pitchFamily="18" charset="0"/>
              </a:rPr>
              <a:t> Allah </a:t>
            </a:r>
            <a:r>
              <a:rPr lang="en-GB" sz="1500" i="1" dirty="0" err="1">
                <a:latin typeface="Rockwell" panose="02060603020205020403" pitchFamily="18" charset="0"/>
              </a:rPr>
              <a:t>membalasmu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dengan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kebaikan</a:t>
            </a:r>
            <a:r>
              <a:rPr lang="en-GB" sz="1500" i="1" dirty="0">
                <a:latin typeface="Rockwell" panose="02060603020205020403" pitchFamily="18" charset="0"/>
              </a:rPr>
              <a:t>. </a:t>
            </a:r>
            <a:r>
              <a:rPr lang="en-GB" sz="1500" i="1" dirty="0" err="1">
                <a:latin typeface="Rockwell" panose="02060603020205020403" pitchFamily="18" charset="0"/>
              </a:rPr>
              <a:t>Betapa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butuhnya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manusia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setiap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saat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kepada</a:t>
            </a:r>
            <a:r>
              <a:rPr lang="en-GB" sz="1500" i="1" dirty="0">
                <a:latin typeface="Rockwell" panose="02060603020205020403" pitchFamily="18" charset="0"/>
              </a:rPr>
              <a:t> orang yang </a:t>
            </a:r>
            <a:r>
              <a:rPr lang="en-GB" sz="1500" i="1" dirty="0" err="1">
                <a:latin typeface="Rockwell" panose="02060603020205020403" pitchFamily="18" charset="0"/>
              </a:rPr>
              <a:t>mengatakan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hal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seperti</a:t>
            </a:r>
            <a:r>
              <a:rPr lang="en-GB" sz="1500" i="1" dirty="0">
                <a:latin typeface="Rockwell" panose="02060603020205020403" pitchFamily="18" charset="0"/>
              </a:rPr>
              <a:t> ini </a:t>
            </a:r>
            <a:r>
              <a:rPr lang="en-GB" sz="1500" i="1" dirty="0" err="1">
                <a:latin typeface="Rockwell" panose="02060603020205020403" pitchFamily="18" charset="0"/>
              </a:rPr>
              <a:t>kepada</a:t>
            </a:r>
            <a:r>
              <a:rPr lang="en-GB" sz="1500" i="1" dirty="0"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latin typeface="Rockwell" panose="02060603020205020403" pitchFamily="18" charset="0"/>
              </a:rPr>
              <a:t>mereka</a:t>
            </a:r>
            <a:r>
              <a:rPr lang="en-GB" sz="1500" i="1" dirty="0">
                <a:latin typeface="Rockwell" panose="02060603020205020403" pitchFamily="18" charset="0"/>
              </a:rPr>
              <a:t>”.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A4F1B28-60E7-CA6C-2639-7E025A57322C}"/>
              </a:ext>
            </a:extLst>
          </p:cNvPr>
          <p:cNvSpPr/>
          <p:nvPr/>
        </p:nvSpPr>
        <p:spPr>
          <a:xfrm>
            <a:off x="5154115" y="5521611"/>
            <a:ext cx="6522771" cy="3649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Ibnu Mubarak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“Abu Hanifah adalah orang yang paling faqih”.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6DD51EA4-CDEC-CF31-7502-CEC4411666AF}"/>
              </a:ext>
            </a:extLst>
          </p:cNvPr>
          <p:cNvSpPr/>
          <p:nvPr/>
        </p:nvSpPr>
        <p:spPr>
          <a:xfrm>
            <a:off x="5154114" y="5976700"/>
            <a:ext cx="6522771" cy="5148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Imam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Syafi'i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Manusia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tanggungan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Abu Hanifah”.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39552CA-22F0-3DF3-9AFD-9F3B901B96CE}"/>
              </a:ext>
            </a:extLst>
          </p:cNvPr>
          <p:cNvCxnSpPr>
            <a:cxnSpLocks/>
            <a:stCxn id="4" idx="3"/>
            <a:endCxn id="56" idx="1"/>
          </p:cNvCxnSpPr>
          <p:nvPr/>
        </p:nvCxnSpPr>
        <p:spPr>
          <a:xfrm>
            <a:off x="4668640" y="5704085"/>
            <a:ext cx="485475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E4EC8489-F580-9708-5704-3025368C6D34}"/>
              </a:ext>
            </a:extLst>
          </p:cNvPr>
          <p:cNvCxnSpPr>
            <a:cxnSpLocks/>
            <a:stCxn id="4" idx="3"/>
            <a:endCxn id="57" idx="1"/>
          </p:cNvCxnSpPr>
          <p:nvPr/>
        </p:nvCxnSpPr>
        <p:spPr>
          <a:xfrm>
            <a:off x="4668640" y="5704085"/>
            <a:ext cx="485474" cy="53004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B9CC338D-C547-AFBB-4C68-3244C67D31BE}"/>
              </a:ext>
            </a:extLst>
          </p:cNvPr>
          <p:cNvCxnSpPr>
            <a:cxnSpLocks/>
            <a:stCxn id="8" idx="3"/>
            <a:endCxn id="26" idx="1"/>
          </p:cNvCxnSpPr>
          <p:nvPr/>
        </p:nvCxnSpPr>
        <p:spPr>
          <a:xfrm>
            <a:off x="4668641" y="2897309"/>
            <a:ext cx="485475" cy="85068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84E15FA-0C4B-3BC5-0940-3BEE22B832DD}"/>
              </a:ext>
            </a:extLst>
          </p:cNvPr>
          <p:cNvSpPr/>
          <p:nvPr/>
        </p:nvSpPr>
        <p:spPr>
          <a:xfrm>
            <a:off x="9144" y="21030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GB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DB3014-DE65-5339-7D1D-B2EDB9F14683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150823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EDC8D-8009-85F5-2A9C-7E4A4B305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F88B4F-CF8E-058A-BFAA-D1FAC66723F5}"/>
              </a:ext>
            </a:extLst>
          </p:cNvPr>
          <p:cNvSpPr/>
          <p:nvPr/>
        </p:nvSpPr>
        <p:spPr>
          <a:xfrm>
            <a:off x="2606622" y="4586404"/>
            <a:ext cx="2220139" cy="6403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Ketiga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Stabilitas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6949A8B-6A42-13B3-F4E6-22DD4DCB69AC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>
            <a:off x="2209728" y="3258704"/>
            <a:ext cx="396894" cy="164789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DF8D1AB-5427-BC3B-998D-E0BB42B79E17}"/>
              </a:ext>
            </a:extLst>
          </p:cNvPr>
          <p:cNvCxnSpPr>
            <a:cxnSpLocks/>
            <a:stCxn id="15" idx="3"/>
            <a:endCxn id="8" idx="1"/>
          </p:cNvCxnSpPr>
          <p:nvPr/>
        </p:nvCxnSpPr>
        <p:spPr>
          <a:xfrm flipV="1">
            <a:off x="2209728" y="3255932"/>
            <a:ext cx="396894" cy="277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EAB6415-3EFF-DA91-B6BD-A1651F376CF6}"/>
              </a:ext>
            </a:extLst>
          </p:cNvPr>
          <p:cNvSpPr/>
          <p:nvPr/>
        </p:nvSpPr>
        <p:spPr>
          <a:xfrm>
            <a:off x="2606622" y="2500862"/>
            <a:ext cx="2220139" cy="15101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4F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Perluasan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Pertumbuhan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&amp;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Penyebaran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(sampai 710 H)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420599-54E3-3D4F-9B96-EB64D78A2A96}"/>
              </a:ext>
            </a:extLst>
          </p:cNvPr>
          <p:cNvSpPr/>
          <p:nvPr/>
        </p:nvSpPr>
        <p:spPr>
          <a:xfrm>
            <a:off x="2609536" y="246938"/>
            <a:ext cx="2220140" cy="13591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Pembentukan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&amp;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Pengumpulan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(sampai 204 H)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4095608-1FEB-1AF7-DE3A-3D862D973134}"/>
              </a:ext>
            </a:extLst>
          </p:cNvPr>
          <p:cNvSpPr/>
          <p:nvPr/>
        </p:nvSpPr>
        <p:spPr>
          <a:xfrm>
            <a:off x="5621298" y="115194"/>
            <a:ext cx="1741028" cy="2855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Imam Abu Hanifah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DB58288-0CEE-0695-7B6E-0152E589CE5A}"/>
              </a:ext>
            </a:extLst>
          </p:cNvPr>
          <p:cNvCxnSpPr>
            <a:cxnSpLocks/>
            <a:stCxn id="15" idx="3"/>
            <a:endCxn id="11" idx="1"/>
          </p:cNvCxnSpPr>
          <p:nvPr/>
        </p:nvCxnSpPr>
        <p:spPr>
          <a:xfrm flipV="1">
            <a:off x="2209728" y="926519"/>
            <a:ext cx="399808" cy="233218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68D1BE3-F406-7B00-7266-AD35B121450B}"/>
              </a:ext>
            </a:extLst>
          </p:cNvPr>
          <p:cNvCxnSpPr>
            <a:cxnSpLocks/>
            <a:stCxn id="4" idx="3"/>
            <a:endCxn id="110" idx="1"/>
          </p:cNvCxnSpPr>
          <p:nvPr/>
        </p:nvCxnSpPr>
        <p:spPr>
          <a:xfrm flipV="1">
            <a:off x="4826761" y="4729776"/>
            <a:ext cx="806255" cy="17682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17EA691-AFFA-A767-2AE0-54351078158F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 flipV="1">
            <a:off x="4829676" y="257977"/>
            <a:ext cx="791622" cy="66854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47B6DBF3-FA1A-9D00-9CE2-8024D18BEB52}"/>
              </a:ext>
            </a:extLst>
          </p:cNvPr>
          <p:cNvCxnSpPr>
            <a:cxnSpLocks/>
            <a:stCxn id="4" idx="3"/>
            <a:endCxn id="112" idx="1"/>
          </p:cNvCxnSpPr>
          <p:nvPr/>
        </p:nvCxnSpPr>
        <p:spPr>
          <a:xfrm>
            <a:off x="4826761" y="4906601"/>
            <a:ext cx="793786" cy="21205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F5B303FF-2320-8F3F-7752-0EC8E85B96E3}"/>
              </a:ext>
            </a:extLst>
          </p:cNvPr>
          <p:cNvCxnSpPr>
            <a:cxnSpLocks/>
            <a:stCxn id="8" idx="3"/>
            <a:endCxn id="101" idx="1"/>
          </p:cNvCxnSpPr>
          <p:nvPr/>
        </p:nvCxnSpPr>
        <p:spPr>
          <a:xfrm>
            <a:off x="4826761" y="3255932"/>
            <a:ext cx="806255" cy="107707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5F18198-690E-5435-5772-10E39101971F}"/>
              </a:ext>
            </a:extLst>
          </p:cNvPr>
          <p:cNvSpPr/>
          <p:nvPr/>
        </p:nvSpPr>
        <p:spPr>
          <a:xfrm>
            <a:off x="53473" y="2510849"/>
            <a:ext cx="2156255" cy="1495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Perkembangan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Hanafi</a:t>
            </a:r>
          </a:p>
          <a:p>
            <a:pPr algn="ctr"/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&amp;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Ulama’nya</a:t>
            </a:r>
            <a:endParaRPr lang="en-GB" sz="19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5C53667-565F-08BF-8828-0BDA8A194E01}"/>
              </a:ext>
            </a:extLst>
          </p:cNvPr>
          <p:cNvSpPr/>
          <p:nvPr/>
        </p:nvSpPr>
        <p:spPr>
          <a:xfrm>
            <a:off x="5621297" y="477139"/>
            <a:ext cx="2809471" cy="2675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Abu Yusuf Al-Qadhi (113-183 H)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63F980B-3C5A-7DF3-46F1-4A6EE1E212F4}"/>
              </a:ext>
            </a:extLst>
          </p:cNvPr>
          <p:cNvSpPr/>
          <p:nvPr/>
        </p:nvSpPr>
        <p:spPr>
          <a:xfrm>
            <a:off x="5613010" y="813481"/>
            <a:ext cx="3176065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M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uhammad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bin Al-Hasan (W189 H)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961BEBF-B6AB-B814-28D2-5A137A5D0B7D}"/>
              </a:ext>
            </a:extLst>
          </p:cNvPr>
          <p:cNvSpPr/>
          <p:nvPr/>
        </p:nvSpPr>
        <p:spPr>
          <a:xfrm>
            <a:off x="5621296" y="1188829"/>
            <a:ext cx="2921500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Zufar bin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Hudzail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(W 158 H)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FE113BB-5F04-AD5A-2E9C-3C4BEEC0BD48}"/>
              </a:ext>
            </a:extLst>
          </p:cNvPr>
          <p:cNvSpPr/>
          <p:nvPr/>
        </p:nvSpPr>
        <p:spPr>
          <a:xfrm>
            <a:off x="5615993" y="1560154"/>
            <a:ext cx="3424415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Al-Hasan bin Ziyad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Lu’lu’i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(W204 H)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95C2F68D-6AAC-106F-99D2-63D4D2F44811}"/>
              </a:ext>
            </a:extLst>
          </p:cNvPr>
          <p:cNvSpPr/>
          <p:nvPr/>
        </p:nvSpPr>
        <p:spPr>
          <a:xfrm>
            <a:off x="7600167" y="112671"/>
            <a:ext cx="1468893" cy="2675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Kitab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Kharaj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CA6A44D-9B5E-D37B-2AD2-C889D1AA58F4}"/>
              </a:ext>
            </a:extLst>
          </p:cNvPr>
          <p:cNvSpPr/>
          <p:nvPr/>
        </p:nvSpPr>
        <p:spPr>
          <a:xfrm>
            <a:off x="9326128" y="115947"/>
            <a:ext cx="2084123" cy="2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Mabsuth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Ashl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22A02369-832C-47F2-9CCB-A3DDCDBBB6AA}"/>
              </a:ext>
            </a:extLst>
          </p:cNvPr>
          <p:cNvSpPr/>
          <p:nvPr/>
        </p:nvSpPr>
        <p:spPr>
          <a:xfrm>
            <a:off x="9326132" y="388722"/>
            <a:ext cx="2084123" cy="2439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Al-Jami' Ash-Shaghir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7DBFDB6-6911-53CF-A06D-5B39A488B25C}"/>
              </a:ext>
            </a:extLst>
          </p:cNvPr>
          <p:cNvSpPr/>
          <p:nvPr/>
        </p:nvSpPr>
        <p:spPr>
          <a:xfrm>
            <a:off x="9326131" y="668990"/>
            <a:ext cx="2084123" cy="2439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Al-Jami' Al-Kabir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0622BCA-CDF5-7D04-8C4B-020ACE29F006}"/>
              </a:ext>
            </a:extLst>
          </p:cNvPr>
          <p:cNvSpPr/>
          <p:nvPr/>
        </p:nvSpPr>
        <p:spPr>
          <a:xfrm>
            <a:off x="9326130" y="948196"/>
            <a:ext cx="2084123" cy="2439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Az-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Ziyadat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D83B9CB-FC42-B722-B55A-21F578CDE859}"/>
              </a:ext>
            </a:extLst>
          </p:cNvPr>
          <p:cNvSpPr/>
          <p:nvPr/>
        </p:nvSpPr>
        <p:spPr>
          <a:xfrm>
            <a:off x="9326129" y="1235179"/>
            <a:ext cx="2084123" cy="2439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As-Siyar Al-Kabir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33B4F2F3-D97F-10B8-35D7-82BE5C2BCD28}"/>
              </a:ext>
            </a:extLst>
          </p:cNvPr>
          <p:cNvSpPr/>
          <p:nvPr/>
        </p:nvSpPr>
        <p:spPr>
          <a:xfrm>
            <a:off x="9326128" y="1522162"/>
            <a:ext cx="2084123" cy="2439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As-Siyar Ash-Shaghir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D801A77A-6A18-EE59-FEAB-AA0ECAAD8265}"/>
              </a:ext>
            </a:extLst>
          </p:cNvPr>
          <p:cNvSpPr/>
          <p:nvPr/>
        </p:nvSpPr>
        <p:spPr>
          <a:xfrm rot="16200000">
            <a:off x="10962195" y="732861"/>
            <a:ext cx="1653478" cy="4251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Zhahir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Ar-Riwayah</a:t>
            </a:r>
            <a:endParaRPr lang="en-GB" sz="13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E3585739-8A90-F064-ECC0-95F890A4DB7F}"/>
              </a:ext>
            </a:extLst>
          </p:cNvPr>
          <p:cNvSpPr/>
          <p:nvPr/>
        </p:nvSpPr>
        <p:spPr>
          <a:xfrm>
            <a:off x="5626782" y="1990495"/>
            <a:ext cx="2019715" cy="3035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Ath-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Thahawi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9575FECD-8AFC-0DD5-E5D8-FB8EAB5E3844}"/>
              </a:ext>
            </a:extLst>
          </p:cNvPr>
          <p:cNvSpPr/>
          <p:nvPr/>
        </p:nvSpPr>
        <p:spPr>
          <a:xfrm>
            <a:off x="5615258" y="2360022"/>
            <a:ext cx="201971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As-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Sarakhsi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A4077356-0A58-97A4-B793-2FB7E550BFBE}"/>
              </a:ext>
            </a:extLst>
          </p:cNvPr>
          <p:cNvSpPr/>
          <p:nvPr/>
        </p:nvSpPr>
        <p:spPr>
          <a:xfrm>
            <a:off x="5620547" y="2724000"/>
            <a:ext cx="2019715" cy="2976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Al-Kasani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EEB2F333-E8E7-F789-EEFB-B5E3392D2ABD}"/>
              </a:ext>
            </a:extLst>
          </p:cNvPr>
          <p:cNvSpPr/>
          <p:nvPr/>
        </p:nvSpPr>
        <p:spPr>
          <a:xfrm>
            <a:off x="5620547" y="3082191"/>
            <a:ext cx="2019715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Karkhi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4BFE333E-EB69-3C79-9A34-66C2BDD327BF}"/>
              </a:ext>
            </a:extLst>
          </p:cNvPr>
          <p:cNvSpPr/>
          <p:nvPr/>
        </p:nvSpPr>
        <p:spPr>
          <a:xfrm>
            <a:off x="5620548" y="3443370"/>
            <a:ext cx="2032380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Quduri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4E95DDAA-741D-DBCE-A194-8EBC985F795A}"/>
              </a:ext>
            </a:extLst>
          </p:cNvPr>
          <p:cNvSpPr/>
          <p:nvPr/>
        </p:nvSpPr>
        <p:spPr>
          <a:xfrm>
            <a:off x="5633016" y="3812773"/>
            <a:ext cx="2019715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Marghinani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6EDDA6BD-4571-4153-DACE-718F9D736466}"/>
              </a:ext>
            </a:extLst>
          </p:cNvPr>
          <p:cNvSpPr/>
          <p:nvPr/>
        </p:nvSpPr>
        <p:spPr>
          <a:xfrm>
            <a:off x="5633016" y="4182175"/>
            <a:ext cx="2032380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An-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Nasafi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55DCFCBB-6D9A-952B-159F-56880416249F}"/>
              </a:ext>
            </a:extLst>
          </p:cNvPr>
          <p:cNvSpPr/>
          <p:nvPr/>
        </p:nvSpPr>
        <p:spPr>
          <a:xfrm>
            <a:off x="5633016" y="4578949"/>
            <a:ext cx="2330144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Ibnu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Nujaym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Al-Hanafi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380599CB-C429-9943-046D-0169BCBD32DD}"/>
              </a:ext>
            </a:extLst>
          </p:cNvPr>
          <p:cNvSpPr/>
          <p:nvPr/>
        </p:nvSpPr>
        <p:spPr>
          <a:xfrm>
            <a:off x="8348905" y="4578948"/>
            <a:ext cx="3665047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Al-Bahr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Ar-Ra'iq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Kanz Ad-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Daqa'iq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3304B690-0DA5-1017-0854-A78969B331E0}"/>
              </a:ext>
            </a:extLst>
          </p:cNvPr>
          <p:cNvSpPr/>
          <p:nvPr/>
        </p:nvSpPr>
        <p:spPr>
          <a:xfrm>
            <a:off x="5620547" y="4967824"/>
            <a:ext cx="2330144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Ibnu Abidin</a:t>
            </a:r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75DABCBE-8880-4D02-FACE-5ADBC240F6F6}"/>
              </a:ext>
            </a:extLst>
          </p:cNvPr>
          <p:cNvSpPr/>
          <p:nvPr/>
        </p:nvSpPr>
        <p:spPr>
          <a:xfrm>
            <a:off x="8336436" y="4920981"/>
            <a:ext cx="3665047" cy="3953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Radd Al-Muhtar 'ala Ad-Durr Al-Mukhtar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Tanwir Al-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Abshar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Hasyiyah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Ibnu Abidin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B0B69D9C-4F97-5957-257E-DF33910ED3A7}"/>
              </a:ext>
            </a:extLst>
          </p:cNvPr>
          <p:cNvSpPr/>
          <p:nvPr/>
        </p:nvSpPr>
        <p:spPr>
          <a:xfrm>
            <a:off x="307933" y="4100759"/>
            <a:ext cx="1647334" cy="6082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4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dirty="0" err="1">
                <a:latin typeface="Rockwell" panose="02060603020205020403" pitchFamily="18" charset="0"/>
              </a:rPr>
              <a:t>Berkembang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secara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kolektif</a:t>
            </a:r>
            <a:endParaRPr lang="en-GB" sz="1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75719281-6769-5817-8F74-D7ABA4477F0C}"/>
              </a:ext>
            </a:extLst>
          </p:cNvPr>
          <p:cNvSpPr/>
          <p:nvPr/>
        </p:nvSpPr>
        <p:spPr>
          <a:xfrm>
            <a:off x="8030128" y="1999480"/>
            <a:ext cx="2479656" cy="2855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Mukhtashar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Ath-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Thahawi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9B12C1EA-BE54-0FC7-CD85-9F9AD7C92000}"/>
              </a:ext>
            </a:extLst>
          </p:cNvPr>
          <p:cNvSpPr/>
          <p:nvPr/>
        </p:nvSpPr>
        <p:spPr>
          <a:xfrm>
            <a:off x="8030128" y="2377097"/>
            <a:ext cx="2226782" cy="2675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Mabsuth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58633723-A5AF-0B5D-8B27-FCC23E746FAF}"/>
              </a:ext>
            </a:extLst>
          </p:cNvPr>
          <p:cNvSpPr/>
          <p:nvPr/>
        </p:nvSpPr>
        <p:spPr>
          <a:xfrm>
            <a:off x="8030129" y="2723999"/>
            <a:ext cx="1952144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Bada'i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' Ash-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Shana’i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’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C9745B85-3BC6-4117-CCCF-770DC912EDE8}"/>
              </a:ext>
            </a:extLst>
          </p:cNvPr>
          <p:cNvSpPr/>
          <p:nvPr/>
        </p:nvSpPr>
        <p:spPr>
          <a:xfrm>
            <a:off x="8030129" y="3082191"/>
            <a:ext cx="2214311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Mukhtashar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Karkhi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E05B2544-F50D-36F0-6232-C30D42F7A99B}"/>
              </a:ext>
            </a:extLst>
          </p:cNvPr>
          <p:cNvSpPr/>
          <p:nvPr/>
        </p:nvSpPr>
        <p:spPr>
          <a:xfrm>
            <a:off x="8030128" y="3443370"/>
            <a:ext cx="3171271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Mukhtashar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Quduri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(Al-Kitab)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82D054EE-3843-6D89-399A-C6B49013245C}"/>
              </a:ext>
            </a:extLst>
          </p:cNvPr>
          <p:cNvSpPr/>
          <p:nvPr/>
        </p:nvSpPr>
        <p:spPr>
          <a:xfrm>
            <a:off x="8030130" y="3812773"/>
            <a:ext cx="1952142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Bidayat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Mubtadi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137FB285-B7C8-889D-5D8D-EA452CB22E94}"/>
              </a:ext>
            </a:extLst>
          </p:cNvPr>
          <p:cNvSpPr/>
          <p:nvPr/>
        </p:nvSpPr>
        <p:spPr>
          <a:xfrm>
            <a:off x="8042597" y="4182175"/>
            <a:ext cx="2226977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Kanz Ad-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Daqa'iq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D957DA29-3F35-3F89-EDE3-AD13400DCA1E}"/>
              </a:ext>
            </a:extLst>
          </p:cNvPr>
          <p:cNvCxnSpPr>
            <a:cxnSpLocks/>
            <a:stCxn id="63" idx="3"/>
            <a:endCxn id="115" idx="1"/>
          </p:cNvCxnSpPr>
          <p:nvPr/>
        </p:nvCxnSpPr>
        <p:spPr>
          <a:xfrm>
            <a:off x="7646497" y="2142262"/>
            <a:ext cx="383631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00FAB494-2A52-A198-B276-714CEFB0662C}"/>
              </a:ext>
            </a:extLst>
          </p:cNvPr>
          <p:cNvCxnSpPr>
            <a:cxnSpLocks/>
            <a:stCxn id="97" idx="3"/>
            <a:endCxn id="119" idx="1"/>
          </p:cNvCxnSpPr>
          <p:nvPr/>
        </p:nvCxnSpPr>
        <p:spPr>
          <a:xfrm>
            <a:off x="7640262" y="2872826"/>
            <a:ext cx="389867" cy="200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41C825BC-5CD6-A03C-A4C3-A51DDC4B588D}"/>
              </a:ext>
            </a:extLst>
          </p:cNvPr>
          <p:cNvCxnSpPr>
            <a:cxnSpLocks/>
            <a:stCxn id="98" idx="3"/>
            <a:endCxn id="120" idx="1"/>
          </p:cNvCxnSpPr>
          <p:nvPr/>
        </p:nvCxnSpPr>
        <p:spPr>
          <a:xfrm>
            <a:off x="7640262" y="3233018"/>
            <a:ext cx="389867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7CA8FD8A-D9E4-5AC5-B100-EF574C98E451}"/>
              </a:ext>
            </a:extLst>
          </p:cNvPr>
          <p:cNvCxnSpPr>
            <a:cxnSpLocks/>
            <a:stCxn id="96" idx="3"/>
            <a:endCxn id="116" idx="1"/>
          </p:cNvCxnSpPr>
          <p:nvPr/>
        </p:nvCxnSpPr>
        <p:spPr>
          <a:xfrm>
            <a:off x="7634974" y="2510849"/>
            <a:ext cx="395154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D74DD79D-DCBA-2C30-4F12-098A0446117A}"/>
              </a:ext>
            </a:extLst>
          </p:cNvPr>
          <p:cNvCxnSpPr>
            <a:cxnSpLocks/>
            <a:stCxn id="101" idx="3"/>
            <a:endCxn id="124" idx="1"/>
          </p:cNvCxnSpPr>
          <p:nvPr/>
        </p:nvCxnSpPr>
        <p:spPr>
          <a:xfrm>
            <a:off x="7665396" y="4333002"/>
            <a:ext cx="377201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C405C28E-4C68-7022-DC50-53C0696354F7}"/>
              </a:ext>
            </a:extLst>
          </p:cNvPr>
          <p:cNvCxnSpPr>
            <a:cxnSpLocks/>
            <a:stCxn id="99" idx="3"/>
            <a:endCxn id="121" idx="1"/>
          </p:cNvCxnSpPr>
          <p:nvPr/>
        </p:nvCxnSpPr>
        <p:spPr>
          <a:xfrm>
            <a:off x="7652928" y="3594197"/>
            <a:ext cx="377200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9A3E5C22-6965-B2B6-9B91-FEB2019AB589}"/>
              </a:ext>
            </a:extLst>
          </p:cNvPr>
          <p:cNvCxnSpPr>
            <a:cxnSpLocks/>
            <a:stCxn id="100" idx="3"/>
            <a:endCxn id="122" idx="1"/>
          </p:cNvCxnSpPr>
          <p:nvPr/>
        </p:nvCxnSpPr>
        <p:spPr>
          <a:xfrm>
            <a:off x="7652731" y="3963600"/>
            <a:ext cx="377399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D6B61953-E5A9-81BA-D15F-198B7588D84E}"/>
              </a:ext>
            </a:extLst>
          </p:cNvPr>
          <p:cNvCxnSpPr>
            <a:cxnSpLocks/>
            <a:stCxn id="30" idx="3"/>
            <a:endCxn id="43" idx="1"/>
          </p:cNvCxnSpPr>
          <p:nvPr/>
        </p:nvCxnSpPr>
        <p:spPr>
          <a:xfrm flipV="1">
            <a:off x="8789075" y="237418"/>
            <a:ext cx="537053" cy="72689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55B1682A-24C3-76FE-4606-41022FA77CA6}"/>
              </a:ext>
            </a:extLst>
          </p:cNvPr>
          <p:cNvCxnSpPr>
            <a:cxnSpLocks/>
            <a:stCxn id="30" idx="3"/>
            <a:endCxn id="45" idx="1"/>
          </p:cNvCxnSpPr>
          <p:nvPr/>
        </p:nvCxnSpPr>
        <p:spPr>
          <a:xfrm flipV="1">
            <a:off x="8789075" y="790984"/>
            <a:ext cx="537056" cy="17332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47639FF4-0D7A-B83E-34E0-AF4980491260}"/>
              </a:ext>
            </a:extLst>
          </p:cNvPr>
          <p:cNvCxnSpPr>
            <a:cxnSpLocks/>
            <a:stCxn id="30" idx="3"/>
            <a:endCxn id="48" idx="1"/>
          </p:cNvCxnSpPr>
          <p:nvPr/>
        </p:nvCxnSpPr>
        <p:spPr>
          <a:xfrm>
            <a:off x="8789075" y="964308"/>
            <a:ext cx="537055" cy="10588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D0156DA9-08DD-9645-3079-2D44C21F0F07}"/>
              </a:ext>
            </a:extLst>
          </p:cNvPr>
          <p:cNvCxnSpPr>
            <a:cxnSpLocks/>
            <a:stCxn id="30" idx="3"/>
            <a:endCxn id="44" idx="1"/>
          </p:cNvCxnSpPr>
          <p:nvPr/>
        </p:nvCxnSpPr>
        <p:spPr>
          <a:xfrm flipV="1">
            <a:off x="8789075" y="510716"/>
            <a:ext cx="537057" cy="45359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BFEB7702-34CE-5B44-11DA-5F5D9E6943DD}"/>
              </a:ext>
            </a:extLst>
          </p:cNvPr>
          <p:cNvCxnSpPr>
            <a:cxnSpLocks/>
            <a:stCxn id="30" idx="3"/>
            <a:endCxn id="51" idx="1"/>
          </p:cNvCxnSpPr>
          <p:nvPr/>
        </p:nvCxnSpPr>
        <p:spPr>
          <a:xfrm>
            <a:off x="8789075" y="964308"/>
            <a:ext cx="537054" cy="39286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60BD1D24-BAC5-E899-2781-39262391EED6}"/>
              </a:ext>
            </a:extLst>
          </p:cNvPr>
          <p:cNvCxnSpPr>
            <a:cxnSpLocks/>
            <a:stCxn id="30" idx="3"/>
            <a:endCxn id="52" idx="1"/>
          </p:cNvCxnSpPr>
          <p:nvPr/>
        </p:nvCxnSpPr>
        <p:spPr>
          <a:xfrm>
            <a:off x="8789075" y="964308"/>
            <a:ext cx="537053" cy="67984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9076273E-B040-B54D-336A-F9ADA6C167E9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8430768" y="380177"/>
            <a:ext cx="252285" cy="23071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83335E2A-91BC-EBE3-94CC-5CAA6E3D9BA0}"/>
              </a:ext>
            </a:extLst>
          </p:cNvPr>
          <p:cNvCxnSpPr>
            <a:cxnSpLocks/>
            <a:stCxn id="112" idx="3"/>
            <a:endCxn id="113" idx="1"/>
          </p:cNvCxnSpPr>
          <p:nvPr/>
        </p:nvCxnSpPr>
        <p:spPr>
          <a:xfrm>
            <a:off x="7950691" y="5118651"/>
            <a:ext cx="385745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649BFE51-D7B3-64AE-F884-7B9C2963FAF1}"/>
              </a:ext>
            </a:extLst>
          </p:cNvPr>
          <p:cNvCxnSpPr>
            <a:cxnSpLocks/>
            <a:stCxn id="110" idx="3"/>
            <a:endCxn id="111" idx="1"/>
          </p:cNvCxnSpPr>
          <p:nvPr/>
        </p:nvCxnSpPr>
        <p:spPr>
          <a:xfrm flipV="1">
            <a:off x="7963160" y="4729775"/>
            <a:ext cx="385745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0E109A99-5D44-6BCB-6164-CA8AF2838C79}"/>
              </a:ext>
            </a:extLst>
          </p:cNvPr>
          <p:cNvCxnSpPr>
            <a:cxnSpLocks/>
            <a:stCxn id="8" idx="3"/>
            <a:endCxn id="100" idx="1"/>
          </p:cNvCxnSpPr>
          <p:nvPr/>
        </p:nvCxnSpPr>
        <p:spPr>
          <a:xfrm>
            <a:off x="4826761" y="3255932"/>
            <a:ext cx="806255" cy="70766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F8DC764E-82B6-90FE-0485-D43E893D1279}"/>
              </a:ext>
            </a:extLst>
          </p:cNvPr>
          <p:cNvCxnSpPr>
            <a:cxnSpLocks/>
            <a:stCxn id="8" idx="3"/>
            <a:endCxn id="63" idx="1"/>
          </p:cNvCxnSpPr>
          <p:nvPr/>
        </p:nvCxnSpPr>
        <p:spPr>
          <a:xfrm flipV="1">
            <a:off x="4826761" y="2142262"/>
            <a:ext cx="800021" cy="111367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11280665-6552-9B9B-9635-5A0F601A7724}"/>
              </a:ext>
            </a:extLst>
          </p:cNvPr>
          <p:cNvCxnSpPr>
            <a:cxnSpLocks/>
            <a:stCxn id="8" idx="3"/>
            <a:endCxn id="96" idx="1"/>
          </p:cNvCxnSpPr>
          <p:nvPr/>
        </p:nvCxnSpPr>
        <p:spPr>
          <a:xfrm flipV="1">
            <a:off x="4826761" y="2510849"/>
            <a:ext cx="788497" cy="74508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1797DB1B-33C8-8E53-030E-0F46C7E89ACB}"/>
              </a:ext>
            </a:extLst>
          </p:cNvPr>
          <p:cNvCxnSpPr>
            <a:cxnSpLocks/>
            <a:stCxn id="8" idx="3"/>
            <a:endCxn id="97" idx="1"/>
          </p:cNvCxnSpPr>
          <p:nvPr/>
        </p:nvCxnSpPr>
        <p:spPr>
          <a:xfrm flipV="1">
            <a:off x="4826761" y="2872826"/>
            <a:ext cx="793786" cy="38310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BBD29412-3EE1-F627-EABD-168714F242AA}"/>
              </a:ext>
            </a:extLst>
          </p:cNvPr>
          <p:cNvCxnSpPr>
            <a:cxnSpLocks/>
            <a:stCxn id="8" idx="3"/>
            <a:endCxn id="98" idx="1"/>
          </p:cNvCxnSpPr>
          <p:nvPr/>
        </p:nvCxnSpPr>
        <p:spPr>
          <a:xfrm flipV="1">
            <a:off x="4826761" y="3233018"/>
            <a:ext cx="793786" cy="2291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0159E499-835B-D63A-BF6E-7BE35D897097}"/>
              </a:ext>
            </a:extLst>
          </p:cNvPr>
          <p:cNvCxnSpPr>
            <a:cxnSpLocks/>
            <a:stCxn id="8" idx="3"/>
            <a:endCxn id="99" idx="1"/>
          </p:cNvCxnSpPr>
          <p:nvPr/>
        </p:nvCxnSpPr>
        <p:spPr>
          <a:xfrm>
            <a:off x="4826761" y="3255932"/>
            <a:ext cx="793787" cy="33826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980FF6C2-1655-10FD-691A-5C91FC626C73}"/>
              </a:ext>
            </a:extLst>
          </p:cNvPr>
          <p:cNvCxnSpPr>
            <a:cxnSpLocks/>
            <a:stCxn id="11" idx="3"/>
            <a:endCxn id="29" idx="1"/>
          </p:cNvCxnSpPr>
          <p:nvPr/>
        </p:nvCxnSpPr>
        <p:spPr>
          <a:xfrm flipV="1">
            <a:off x="4829676" y="610892"/>
            <a:ext cx="791621" cy="31562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F8294CC2-94D9-43D6-FD16-6B67AF1D4CD7}"/>
              </a:ext>
            </a:extLst>
          </p:cNvPr>
          <p:cNvCxnSpPr>
            <a:cxnSpLocks/>
            <a:stCxn id="11" idx="3"/>
            <a:endCxn id="30" idx="1"/>
          </p:cNvCxnSpPr>
          <p:nvPr/>
        </p:nvCxnSpPr>
        <p:spPr>
          <a:xfrm>
            <a:off x="4829676" y="926519"/>
            <a:ext cx="783334" cy="3778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6A1E611F-02A7-575A-F34C-E9351F44B30F}"/>
              </a:ext>
            </a:extLst>
          </p:cNvPr>
          <p:cNvCxnSpPr>
            <a:cxnSpLocks/>
            <a:stCxn id="11" idx="3"/>
            <a:endCxn id="31" idx="1"/>
          </p:cNvCxnSpPr>
          <p:nvPr/>
        </p:nvCxnSpPr>
        <p:spPr>
          <a:xfrm>
            <a:off x="4829676" y="926519"/>
            <a:ext cx="791620" cy="41313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219D0258-0416-A945-9EA8-4D7588C1FD01}"/>
              </a:ext>
            </a:extLst>
          </p:cNvPr>
          <p:cNvCxnSpPr>
            <a:cxnSpLocks/>
            <a:stCxn id="11" idx="3"/>
            <a:endCxn id="36" idx="1"/>
          </p:cNvCxnSpPr>
          <p:nvPr/>
        </p:nvCxnSpPr>
        <p:spPr>
          <a:xfrm>
            <a:off x="4829676" y="926519"/>
            <a:ext cx="786317" cy="78446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2" name="Rectangle: Rounded Corners 381">
            <a:extLst>
              <a:ext uri="{FF2B5EF4-FFF2-40B4-BE49-F238E27FC236}">
                <a16:creationId xmlns:a16="http://schemas.microsoft.com/office/drawing/2014/main" id="{6D25EC9F-17F1-74D6-4B1C-0ACBA41ED29A}"/>
              </a:ext>
            </a:extLst>
          </p:cNvPr>
          <p:cNvSpPr/>
          <p:nvPr/>
        </p:nvSpPr>
        <p:spPr>
          <a:xfrm>
            <a:off x="44329" y="5370039"/>
            <a:ext cx="12040408" cy="14469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Ringkasan</a:t>
            </a:r>
            <a:r>
              <a:rPr lang="en-GB" sz="117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170" b="1" dirty="0">
                <a:solidFill>
                  <a:schemeClr val="bg1"/>
                </a:solidFill>
                <a:latin typeface="Rockwell" panose="02060603020205020403" pitchFamily="18" charset="0"/>
              </a:rPr>
              <a:t> Imam Abu Hanifah </a:t>
            </a:r>
            <a:r>
              <a:rPr lang="en-GB" sz="117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170" b="1" i="1" dirty="0">
                <a:solidFill>
                  <a:schemeClr val="bg1"/>
                </a:solidFill>
                <a:latin typeface="Rockwell" panose="02060603020205020403" pitchFamily="18" charset="0"/>
              </a:rPr>
              <a:t>:</a:t>
            </a:r>
            <a:r>
              <a:rPr lang="en-GB" sz="117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Imam Abu Hanifah </a:t>
            </a:r>
            <a:r>
              <a:rPr lang="en-GB" sz="117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berkembang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kolektif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di mana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diajarkan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, dan di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dalamnya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terdapat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diskusi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perdebatan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Terkadang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membahas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selama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sebulan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hingga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mencapai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kesimpulan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ditulis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kitab-kitab </a:t>
            </a:r>
            <a:r>
              <a:rPr lang="en-GB" sz="117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Zhahir</a:t>
            </a:r>
            <a:r>
              <a:rPr lang="en-GB" sz="117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Ar-Riwayah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. Di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antara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tokoh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ini adalah Imam Abu Yusuf Al-Qadhi, yang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menjabat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hakim di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Kekhalifahan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Abbasiyah, dan juga Imam Muhammad bin Al-Hasan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Asy-Syaibani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Keduanya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dikenal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Ash-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Shahiban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. Muhammad bin Al-Hasan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Asy-Syaibani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menyusun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kitab-kitab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Imam Abu Hanifah, di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antaranya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17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Ashl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(yang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dikenal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17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Mabsuth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), dan lain-lain. 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melewati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;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pembentukan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penulisan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pengumpulan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, para ulama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mulai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menelaah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pendapat-pendapat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dikumpulkan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oleh Muhammad bin Al-Hasan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Asy-Syaibani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menyusun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kitab-kitab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ringkasan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mengoreksi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riwayat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menentukan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mana yang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pegangan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dan mana yang tidak.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datanglah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berikutnya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yaitu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stabilitas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, yang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berfokus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penjelasan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matan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-</a:t>
            </a:r>
            <a:r>
              <a:rPr lang="en-GB" sz="117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matan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70" dirty="0" err="1">
                <a:solidFill>
                  <a:schemeClr val="bg1"/>
                </a:solidFill>
                <a:latin typeface="Rockwell" panose="02060603020205020403" pitchFamily="18" charset="0"/>
              </a:rPr>
              <a:t>disusun</a:t>
            </a:r>
            <a:r>
              <a:rPr lang="en-GB" sz="117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EC75DC1-40AD-A76E-831F-6496381AEFDC}"/>
              </a:ext>
            </a:extLst>
          </p:cNvPr>
          <p:cNvSpPr/>
          <p:nvPr/>
        </p:nvSpPr>
        <p:spPr>
          <a:xfrm>
            <a:off x="9144" y="18821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DBC8A9-A406-5F7D-156B-D53EAE574020}"/>
              </a:ext>
            </a:extLst>
          </p:cNvPr>
          <p:cNvCxnSpPr>
            <a:cxnSpLocks/>
            <a:stCxn id="43" idx="3"/>
          </p:cNvCxnSpPr>
          <p:nvPr/>
        </p:nvCxnSpPr>
        <p:spPr>
          <a:xfrm>
            <a:off x="11410251" y="237418"/>
            <a:ext cx="166126" cy="0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C1B64AB-E82B-A390-15B7-107194F528DA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11410255" y="510715"/>
            <a:ext cx="166126" cy="1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DD8CF73-190C-EF9F-66C1-AED40E10FD2D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11410254" y="790984"/>
            <a:ext cx="166123" cy="0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62D9DC8-BC74-9319-21BD-2EE611DD4EF5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11410253" y="1070190"/>
            <a:ext cx="166124" cy="0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D5D47E6-D0F3-9CCE-AEBD-26D006FF2A80}"/>
              </a:ext>
            </a:extLst>
          </p:cNvPr>
          <p:cNvCxnSpPr>
            <a:cxnSpLocks/>
            <a:stCxn id="51" idx="3"/>
          </p:cNvCxnSpPr>
          <p:nvPr/>
        </p:nvCxnSpPr>
        <p:spPr>
          <a:xfrm flipV="1">
            <a:off x="11410252" y="1353691"/>
            <a:ext cx="166125" cy="3482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FD6493C-3F9B-7FD4-65C9-1A5D977A616F}"/>
              </a:ext>
            </a:extLst>
          </p:cNvPr>
          <p:cNvCxnSpPr>
            <a:cxnSpLocks/>
            <a:stCxn id="52" idx="3"/>
          </p:cNvCxnSpPr>
          <p:nvPr/>
        </p:nvCxnSpPr>
        <p:spPr>
          <a:xfrm>
            <a:off x="11410251" y="1644156"/>
            <a:ext cx="166126" cy="0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B9B9FD0A-F938-B9D1-2950-5279FBBEB18E}"/>
              </a:ext>
            </a:extLst>
          </p:cNvPr>
          <p:cNvSpPr/>
          <p:nvPr/>
        </p:nvSpPr>
        <p:spPr>
          <a:xfrm>
            <a:off x="9982272" y="2696738"/>
            <a:ext cx="2102465" cy="3494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(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Tuhfat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 Al-Fuqaha’ </a:t>
            </a:r>
          </a:p>
          <a:p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Abu Al-Laits As-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Samarqandi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11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47" name="Rectangle: Rounded Corners 246">
            <a:extLst>
              <a:ext uri="{FF2B5EF4-FFF2-40B4-BE49-F238E27FC236}">
                <a16:creationId xmlns:a16="http://schemas.microsoft.com/office/drawing/2014/main" id="{F00B8622-47F0-BE0B-51DD-136136A9F00F}"/>
              </a:ext>
            </a:extLst>
          </p:cNvPr>
          <p:cNvSpPr/>
          <p:nvPr/>
        </p:nvSpPr>
        <p:spPr>
          <a:xfrm>
            <a:off x="9982271" y="3816499"/>
            <a:ext cx="2102466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50" i="1" dirty="0">
                <a:solidFill>
                  <a:schemeClr val="bg1"/>
                </a:solidFill>
                <a:latin typeface="Rockwell" panose="02060603020205020403" pitchFamily="18" charset="0"/>
              </a:rPr>
              <a:t>Al-Hidayah </a:t>
            </a:r>
            <a:r>
              <a:rPr lang="en-GB" sz="115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150" i="1" dirty="0">
                <a:solidFill>
                  <a:schemeClr val="bg1"/>
                </a:solidFill>
                <a:latin typeface="Rockwell" panose="02060603020205020403" pitchFamily="18" charset="0"/>
              </a:rPr>
              <a:t> Al-Bidayah</a:t>
            </a:r>
            <a:endParaRPr lang="en-GB" sz="115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316CFA-8D26-1570-4169-51A3C5BAE84D}"/>
              </a:ext>
            </a:extLst>
          </p:cNvPr>
          <p:cNvSpPr txBox="1"/>
          <p:nvPr/>
        </p:nvSpPr>
        <p:spPr>
          <a:xfrm>
            <a:off x="11300477" y="6661513"/>
            <a:ext cx="89152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8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8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800" i="1" dirty="0"/>
          </a:p>
        </p:txBody>
      </p:sp>
    </p:spTree>
    <p:extLst>
      <p:ext uri="{BB962C8B-B14F-4D97-AF65-F5344CB8AC3E}">
        <p14:creationId xmlns:p14="http://schemas.microsoft.com/office/powerpoint/2010/main" val="4103782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B7A66-FD78-99BA-B41C-73D54AB20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485691D-3A00-5B06-9B9C-96F40CA085FF}"/>
              </a:ext>
            </a:extLst>
          </p:cNvPr>
          <p:cNvSpPr/>
          <p:nvPr/>
        </p:nvSpPr>
        <p:spPr>
          <a:xfrm>
            <a:off x="140206" y="1847984"/>
            <a:ext cx="2054351" cy="1915770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/>
                <a:latin typeface="Rockwell" panose="02060603020205020403" pitchFamily="18" charset="0"/>
                <a:ea typeface="Times New Roman" panose="02020603050405020304" pitchFamily="18" charset="0"/>
              </a:rPr>
              <a:t>Malik bin Anas</a:t>
            </a:r>
            <a:endParaRPr lang="en-GB" sz="3200" b="1" dirty="0">
              <a:solidFill>
                <a:schemeClr val="tx1"/>
              </a:solidFill>
              <a:effectLst/>
              <a:latin typeface="Rockwell" panose="02060603020205020403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5395188-C5C7-5EDC-7537-40BB960313F4}"/>
              </a:ext>
            </a:extLst>
          </p:cNvPr>
          <p:cNvSpPr/>
          <p:nvPr/>
        </p:nvSpPr>
        <p:spPr>
          <a:xfrm>
            <a:off x="2680033" y="1193699"/>
            <a:ext cx="1988608" cy="5148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6EF1A10-74B1-FEDA-B1AB-2719AF69E0D8}"/>
              </a:ext>
            </a:extLst>
          </p:cNvPr>
          <p:cNvSpPr/>
          <p:nvPr/>
        </p:nvSpPr>
        <p:spPr>
          <a:xfrm>
            <a:off x="2680031" y="5306407"/>
            <a:ext cx="1988609" cy="7222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US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 &amp; </a:t>
            </a:r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Kecerdasan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FF0E210-FEFC-7678-3A0F-22137A3E2D69}"/>
              </a:ext>
            </a:extLst>
          </p:cNvPr>
          <p:cNvCxnSpPr>
            <a:cxnSpLocks/>
            <a:stCxn id="2" idx="6"/>
            <a:endCxn id="3" idx="1"/>
          </p:cNvCxnSpPr>
          <p:nvPr/>
        </p:nvCxnSpPr>
        <p:spPr>
          <a:xfrm flipV="1">
            <a:off x="2194557" y="1451127"/>
            <a:ext cx="485476" cy="135474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11C830-4579-CB05-6359-729FCB33CED5}"/>
              </a:ext>
            </a:extLst>
          </p:cNvPr>
          <p:cNvCxnSpPr>
            <a:cxnSpLocks/>
            <a:stCxn id="2" idx="6"/>
            <a:endCxn id="4" idx="1"/>
          </p:cNvCxnSpPr>
          <p:nvPr/>
        </p:nvCxnSpPr>
        <p:spPr>
          <a:xfrm>
            <a:off x="2194557" y="2805869"/>
            <a:ext cx="485474" cy="286164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E6EBD5-9B83-FFD0-9101-FF2CCF2228E2}"/>
              </a:ext>
            </a:extLst>
          </p:cNvPr>
          <p:cNvCxnSpPr>
            <a:cxnSpLocks/>
            <a:stCxn id="2" idx="6"/>
            <a:endCxn id="8" idx="1"/>
          </p:cNvCxnSpPr>
          <p:nvPr/>
        </p:nvCxnSpPr>
        <p:spPr>
          <a:xfrm>
            <a:off x="2194557" y="2805869"/>
            <a:ext cx="485475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852503-538B-4155-5604-EE3F81E8462E}"/>
              </a:ext>
            </a:extLst>
          </p:cNvPr>
          <p:cNvSpPr/>
          <p:nvPr/>
        </p:nvSpPr>
        <p:spPr>
          <a:xfrm>
            <a:off x="2680032" y="2444767"/>
            <a:ext cx="1988609" cy="7222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Ibadah &amp; </a:t>
            </a:r>
            <a:r>
              <a:rPr lang="en-GB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Ketakwaan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AC64D26-7B65-8CF3-1C08-97EDC4BA787A}"/>
              </a:ext>
            </a:extLst>
          </p:cNvPr>
          <p:cNvSpPr/>
          <p:nvPr/>
        </p:nvSpPr>
        <p:spPr>
          <a:xfrm>
            <a:off x="2680032" y="244627"/>
            <a:ext cx="1988608" cy="7257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Nama &amp; Nasab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5DCB25B-B4F0-586B-2F5A-70740AC260E7}"/>
              </a:ext>
            </a:extLst>
          </p:cNvPr>
          <p:cNvSpPr/>
          <p:nvPr/>
        </p:nvSpPr>
        <p:spPr>
          <a:xfrm>
            <a:off x="5154118" y="215778"/>
            <a:ext cx="6522767" cy="79059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Malik bin Anas bin Malik bin Abi Amir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Ashbahi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Terdapat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mengenai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nasab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disepakati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berasal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Qahthan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terkenal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Imam Darul Hijrah.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F8392D3-D36B-A03F-701E-2AD3D2F6835D}"/>
              </a:ext>
            </a:extLst>
          </p:cNvPr>
          <p:cNvSpPr/>
          <p:nvPr/>
        </p:nvSpPr>
        <p:spPr>
          <a:xfrm>
            <a:off x="5154114" y="1970706"/>
            <a:ext cx="6522773" cy="5148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 err="1">
                <a:latin typeface="Rockwell" panose="02060603020205020403" pitchFamily="18" charset="0"/>
              </a:rPr>
              <a:t>Saudari</a:t>
            </a:r>
            <a:r>
              <a:rPr lang="en-GB" sz="1400" dirty="0">
                <a:latin typeface="Rockwell" panose="02060603020205020403" pitchFamily="18" charset="0"/>
              </a:rPr>
              <a:t> Imam Malik </a:t>
            </a:r>
            <a:r>
              <a:rPr lang="en-GB" sz="1400" dirty="0" err="1">
                <a:latin typeface="Rockwell" panose="02060603020205020403" pitchFamily="18" charset="0"/>
              </a:rPr>
              <a:t>ditanya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tentang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kesibukannya</a:t>
            </a:r>
            <a:r>
              <a:rPr lang="en-GB" sz="1400" dirty="0">
                <a:latin typeface="Rockwell" panose="02060603020205020403" pitchFamily="18" charset="0"/>
              </a:rPr>
              <a:t> di </a:t>
            </a:r>
            <a:r>
              <a:rPr lang="en-GB" sz="1400" dirty="0" err="1">
                <a:latin typeface="Rockwell" panose="02060603020205020403" pitchFamily="18" charset="0"/>
              </a:rPr>
              <a:t>rumah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dirty="0" err="1">
                <a:latin typeface="Rockwell" panose="02060603020205020403" pitchFamily="18" charset="0"/>
              </a:rPr>
              <a:t>ia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menjawab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i="1" dirty="0">
                <a:latin typeface="Rockwell" panose="02060603020205020403" pitchFamily="18" charset="0"/>
              </a:rPr>
              <a:t>“</a:t>
            </a:r>
            <a:r>
              <a:rPr lang="en-GB" sz="1400" i="1" dirty="0" err="1">
                <a:latin typeface="Rockwell" panose="02060603020205020403" pitchFamily="18" charset="0"/>
              </a:rPr>
              <a:t>Kesibukannya</a:t>
            </a:r>
            <a:r>
              <a:rPr lang="en-GB" sz="1400" i="1" dirty="0">
                <a:latin typeface="Rockwell" panose="02060603020205020403" pitchFamily="18" charset="0"/>
              </a:rPr>
              <a:t> adalah </a:t>
            </a:r>
            <a:r>
              <a:rPr lang="en-GB" sz="1400" b="1" i="1" dirty="0" err="1">
                <a:latin typeface="Rockwell" panose="02060603020205020403" pitchFamily="18" charset="0"/>
              </a:rPr>
              <a:t>mushaf</a:t>
            </a:r>
            <a:r>
              <a:rPr lang="en-GB" sz="1400" b="1" i="1" dirty="0">
                <a:latin typeface="Rockwell" panose="02060603020205020403" pitchFamily="18" charset="0"/>
              </a:rPr>
              <a:t> dan </a:t>
            </a:r>
            <a:r>
              <a:rPr lang="en-GB" sz="1400" b="1" i="1" dirty="0" err="1">
                <a:latin typeface="Rockwell" panose="02060603020205020403" pitchFamily="18" charset="0"/>
              </a:rPr>
              <a:t>tilawah</a:t>
            </a:r>
            <a:r>
              <a:rPr lang="en-GB" sz="1400" i="1" dirty="0">
                <a:latin typeface="Rockwell" panose="02060603020205020403" pitchFamily="18" charset="0"/>
              </a:rPr>
              <a:t>”.</a:t>
            </a:r>
            <a:endParaRPr lang="en-GB" sz="14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317B7A8-125A-E941-3417-3425EFABF995}"/>
              </a:ext>
            </a:extLst>
          </p:cNvPr>
          <p:cNvSpPr/>
          <p:nvPr/>
        </p:nvSpPr>
        <p:spPr>
          <a:xfrm>
            <a:off x="5154115" y="2548483"/>
            <a:ext cx="6522773" cy="5148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>
                <a:latin typeface="Rockwell" panose="02060603020205020403" pitchFamily="18" charset="0"/>
              </a:rPr>
              <a:t>Ibnu Wahb </a:t>
            </a:r>
            <a:r>
              <a:rPr lang="en-GB" sz="1400" dirty="0" err="1">
                <a:latin typeface="Rockwell" panose="02060603020205020403" pitchFamily="18" charset="0"/>
              </a:rPr>
              <a:t>berkata</a:t>
            </a:r>
            <a:r>
              <a:rPr lang="en-GB" sz="1400" dirty="0">
                <a:latin typeface="Rockwell" panose="02060603020205020403" pitchFamily="18" charset="0"/>
              </a:rPr>
              <a:t>: </a:t>
            </a:r>
            <a:r>
              <a:rPr lang="en-GB" sz="1400" i="1" dirty="0">
                <a:latin typeface="Rockwell" panose="02060603020205020403" pitchFamily="18" charset="0"/>
              </a:rPr>
              <a:t>“Jika </a:t>
            </a:r>
            <a:r>
              <a:rPr lang="en-GB" sz="1400" i="1" dirty="0" err="1">
                <a:latin typeface="Rockwell" panose="02060603020205020403" pitchFamily="18" charset="0"/>
              </a:rPr>
              <a:t>aku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mau</a:t>
            </a:r>
            <a:r>
              <a:rPr lang="en-GB" sz="1400" i="1" dirty="0">
                <a:latin typeface="Rockwell" panose="02060603020205020403" pitchFamily="18" charset="0"/>
              </a:rPr>
              <a:t>, </a:t>
            </a:r>
            <a:r>
              <a:rPr lang="en-GB" sz="1400" i="1" dirty="0" err="1">
                <a:latin typeface="Rockwell" panose="02060603020205020403" pitchFamily="18" charset="0"/>
              </a:rPr>
              <a:t>aku</a:t>
            </a:r>
            <a:r>
              <a:rPr lang="en-GB" sz="1400" i="1" dirty="0">
                <a:latin typeface="Rockwell" panose="02060603020205020403" pitchFamily="18" charset="0"/>
              </a:rPr>
              <a:t> bisa </a:t>
            </a:r>
            <a:r>
              <a:rPr lang="en-GB" sz="1400" i="1" dirty="0" err="1">
                <a:latin typeface="Rockwell" panose="02060603020205020403" pitchFamily="18" charset="0"/>
              </a:rPr>
              <a:t>memenuhi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papan-papanku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dengan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perkataan</a:t>
            </a:r>
            <a:r>
              <a:rPr lang="en-GB" sz="1400" i="1" dirty="0">
                <a:latin typeface="Rockwell" panose="02060603020205020403" pitchFamily="18" charset="0"/>
              </a:rPr>
              <a:t> Malik: </a:t>
            </a:r>
            <a:r>
              <a:rPr lang="en-GB" sz="1400" b="1" i="1" dirty="0">
                <a:latin typeface="Rockwell" panose="02060603020205020403" pitchFamily="18" charset="0"/>
              </a:rPr>
              <a:t>'Aku tidak </a:t>
            </a:r>
            <a:r>
              <a:rPr lang="en-GB" sz="1400" b="1" i="1" dirty="0" err="1">
                <a:latin typeface="Rockwell" panose="02060603020205020403" pitchFamily="18" charset="0"/>
              </a:rPr>
              <a:t>tahu</a:t>
            </a:r>
            <a:r>
              <a:rPr lang="en-GB" sz="1400" b="1" i="1" dirty="0">
                <a:latin typeface="Rockwell" panose="02060603020205020403" pitchFamily="18" charset="0"/>
              </a:rPr>
              <a:t>,'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niscaya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aku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akan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melakukannya</a:t>
            </a:r>
            <a:r>
              <a:rPr lang="en-GB" sz="1400" i="1" dirty="0">
                <a:latin typeface="Rockwell" panose="02060603020205020403" pitchFamily="18" charset="0"/>
              </a:rPr>
              <a:t>”</a:t>
            </a:r>
            <a:r>
              <a:rPr lang="en-GB" sz="1400" dirty="0"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EAA5AC1-51DB-0599-73BC-91874535741B}"/>
              </a:ext>
            </a:extLst>
          </p:cNvPr>
          <p:cNvSpPr/>
          <p:nvPr/>
        </p:nvSpPr>
        <p:spPr>
          <a:xfrm>
            <a:off x="5154114" y="1068767"/>
            <a:ext cx="6522771" cy="75589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lahir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93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Hijriah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wafat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179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Hijriah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mengucapkan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syahadat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saat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wafatnya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“Bagi Allah-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segala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urusan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sesudah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9E94455-EC50-F852-D9D8-D01431BBACA2}"/>
              </a:ext>
            </a:extLst>
          </p:cNvPr>
          <p:cNvSpPr/>
          <p:nvPr/>
        </p:nvSpPr>
        <p:spPr>
          <a:xfrm>
            <a:off x="5154116" y="3957980"/>
            <a:ext cx="6522771" cy="11662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Nabi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shallallahu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‘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alaihi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wasallam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bersabda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Manusia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benar-benar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mengendarai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unta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mencari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menemukan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orang yang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berilmu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ulama Madinah”. 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(HR.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Tirmidzi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).  Sufyan bin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Uyainah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adalah Malik”. 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“Tidak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bumi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ini”.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9A256A8-1FF7-DB47-08DB-C343B0BBDB22}"/>
              </a:ext>
            </a:extLst>
          </p:cNvPr>
          <p:cNvCxnSpPr>
            <a:cxnSpLocks/>
            <a:stCxn id="2" idx="6"/>
            <a:endCxn id="11" idx="1"/>
          </p:cNvCxnSpPr>
          <p:nvPr/>
        </p:nvCxnSpPr>
        <p:spPr>
          <a:xfrm flipV="1">
            <a:off x="2194557" y="607511"/>
            <a:ext cx="485475" cy="219835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14D37C5-7DEB-2D34-3C2E-37CAB222C7D3}"/>
              </a:ext>
            </a:extLst>
          </p:cNvPr>
          <p:cNvCxnSpPr>
            <a:cxnSpLocks/>
            <a:stCxn id="4" idx="3"/>
            <a:endCxn id="14" idx="1"/>
          </p:cNvCxnSpPr>
          <p:nvPr/>
        </p:nvCxnSpPr>
        <p:spPr>
          <a:xfrm flipV="1">
            <a:off x="4668640" y="4541102"/>
            <a:ext cx="485476" cy="112640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1120760-7D33-4D6A-7339-2B3D3011F569}"/>
              </a:ext>
            </a:extLst>
          </p:cNvPr>
          <p:cNvCxnSpPr>
            <a:cxnSpLocks/>
            <a:stCxn id="8" idx="3"/>
            <a:endCxn id="28" idx="1"/>
          </p:cNvCxnSpPr>
          <p:nvPr/>
        </p:nvCxnSpPr>
        <p:spPr>
          <a:xfrm>
            <a:off x="4668641" y="2805869"/>
            <a:ext cx="485474" cy="4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5CE2C47-FBEC-17EB-F6D8-1AA83AE12604}"/>
              </a:ext>
            </a:extLst>
          </p:cNvPr>
          <p:cNvCxnSpPr>
            <a:cxnSpLocks/>
            <a:stCxn id="8" idx="3"/>
            <a:endCxn id="27" idx="1"/>
          </p:cNvCxnSpPr>
          <p:nvPr/>
        </p:nvCxnSpPr>
        <p:spPr>
          <a:xfrm flipV="1">
            <a:off x="4668641" y="2228135"/>
            <a:ext cx="485473" cy="57773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3C790E4-7900-4EAD-20B4-BE92764EBBA2}"/>
              </a:ext>
            </a:extLst>
          </p:cNvPr>
          <p:cNvCxnSpPr>
            <a:cxnSpLocks/>
            <a:stCxn id="3" idx="3"/>
            <a:endCxn id="10" idx="1"/>
          </p:cNvCxnSpPr>
          <p:nvPr/>
        </p:nvCxnSpPr>
        <p:spPr>
          <a:xfrm flipV="1">
            <a:off x="4668641" y="1446713"/>
            <a:ext cx="485473" cy="441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5958E05-FFDD-2C8E-82BF-03A482D71F4B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>
            <a:off x="4668640" y="607511"/>
            <a:ext cx="485478" cy="356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DDF93A7-7029-80A2-935F-347E08BCD2A3}"/>
              </a:ext>
            </a:extLst>
          </p:cNvPr>
          <p:cNvSpPr/>
          <p:nvPr/>
        </p:nvSpPr>
        <p:spPr>
          <a:xfrm>
            <a:off x="5154113" y="3127646"/>
            <a:ext cx="6522772" cy="6893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>
                <a:latin typeface="Rockwell" panose="02060603020205020403" pitchFamily="18" charset="0"/>
              </a:rPr>
              <a:t>Ibnu Mahdi </a:t>
            </a:r>
            <a:r>
              <a:rPr lang="en-GB" sz="1400" i="1" dirty="0" err="1">
                <a:latin typeface="Rockwell" panose="02060603020205020403" pitchFamily="18" charset="0"/>
              </a:rPr>
              <a:t>rahimahullah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berkata</a:t>
            </a:r>
            <a:r>
              <a:rPr lang="en-GB" sz="1400" dirty="0">
                <a:latin typeface="Rockwell" panose="02060603020205020403" pitchFamily="18" charset="0"/>
              </a:rPr>
              <a:t>: </a:t>
            </a:r>
            <a:r>
              <a:rPr lang="en-GB" sz="1400" i="1" dirty="0">
                <a:latin typeface="Rockwell" panose="02060603020205020403" pitchFamily="18" charset="0"/>
              </a:rPr>
              <a:t>“Aku tidak </a:t>
            </a:r>
            <a:r>
              <a:rPr lang="en-GB" sz="1400" i="1" dirty="0" err="1">
                <a:latin typeface="Rockwell" panose="02060603020205020403" pitchFamily="18" charset="0"/>
              </a:rPr>
              <a:t>pernah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melihat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seseorang</a:t>
            </a:r>
            <a:r>
              <a:rPr lang="en-GB" sz="1400" i="1" dirty="0">
                <a:latin typeface="Rockwell" panose="02060603020205020403" pitchFamily="18" charset="0"/>
              </a:rPr>
              <a:t> yang </a:t>
            </a:r>
            <a:r>
              <a:rPr lang="en-GB" sz="1400" i="1" dirty="0" err="1">
                <a:latin typeface="Rockwell" panose="02060603020205020403" pitchFamily="18" charset="0"/>
              </a:rPr>
              <a:t>lebih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disegani</a:t>
            </a:r>
            <a:r>
              <a:rPr lang="en-GB" sz="1400" i="1" dirty="0">
                <a:latin typeface="Rockwell" panose="02060603020205020403" pitchFamily="18" charset="0"/>
              </a:rPr>
              <a:t>, </a:t>
            </a:r>
            <a:r>
              <a:rPr lang="en-GB" sz="1400" i="1" dirty="0" err="1">
                <a:latin typeface="Rockwell" panose="02060603020205020403" pitchFamily="18" charset="0"/>
              </a:rPr>
              <a:t>lebih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sempurna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akalnya</a:t>
            </a:r>
            <a:r>
              <a:rPr lang="en-GB" sz="1400" i="1" dirty="0">
                <a:latin typeface="Rockwell" panose="02060603020205020403" pitchFamily="18" charset="0"/>
              </a:rPr>
              <a:t>, dan </a:t>
            </a:r>
            <a:r>
              <a:rPr lang="en-GB" sz="1400" i="1" dirty="0" err="1">
                <a:latin typeface="Rockwell" panose="02060603020205020403" pitchFamily="18" charset="0"/>
              </a:rPr>
              <a:t>lebih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bertakwa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daripada</a:t>
            </a:r>
            <a:r>
              <a:rPr lang="en-GB" sz="1400" i="1" dirty="0">
                <a:latin typeface="Rockwell" panose="02060603020205020403" pitchFamily="18" charset="0"/>
              </a:rPr>
              <a:t> Malik”.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75FF06E9-163A-75F1-5A52-E96ADA68679A}"/>
              </a:ext>
            </a:extLst>
          </p:cNvPr>
          <p:cNvSpPr/>
          <p:nvPr/>
        </p:nvSpPr>
        <p:spPr>
          <a:xfrm>
            <a:off x="5154113" y="5191142"/>
            <a:ext cx="6522771" cy="9026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memenuhi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syarat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berfatwa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dan duduk untuk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manfaat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usia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21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langsung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berfatwa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usia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21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begitu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saja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“Aku tidak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berfatwa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kecuali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70 orang alim yang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berpengalaman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bersaksi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layak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”. 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endParaRPr lang="en-GB" sz="14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E68A2A50-54E4-5381-291F-ECA97C9653B5}"/>
              </a:ext>
            </a:extLst>
          </p:cNvPr>
          <p:cNvSpPr/>
          <p:nvPr/>
        </p:nvSpPr>
        <p:spPr>
          <a:xfrm>
            <a:off x="5154114" y="6160679"/>
            <a:ext cx="6522771" cy="5148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Imam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Syafi’i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“Jika para ulama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disebutkan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Malik adalah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bintangnya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00AB63A0-0960-58AA-BD8A-BFE68841ED63}"/>
              </a:ext>
            </a:extLst>
          </p:cNvPr>
          <p:cNvCxnSpPr>
            <a:cxnSpLocks/>
            <a:stCxn id="4" idx="3"/>
            <a:endCxn id="56" idx="1"/>
          </p:cNvCxnSpPr>
          <p:nvPr/>
        </p:nvCxnSpPr>
        <p:spPr>
          <a:xfrm flipV="1">
            <a:off x="4668640" y="5642451"/>
            <a:ext cx="485473" cy="2505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6DB8AC4C-B703-49F1-8FFB-A6BE3915692F}"/>
              </a:ext>
            </a:extLst>
          </p:cNvPr>
          <p:cNvCxnSpPr>
            <a:cxnSpLocks/>
            <a:stCxn id="4" idx="3"/>
            <a:endCxn id="57" idx="1"/>
          </p:cNvCxnSpPr>
          <p:nvPr/>
        </p:nvCxnSpPr>
        <p:spPr>
          <a:xfrm>
            <a:off x="4668640" y="5667509"/>
            <a:ext cx="485474" cy="75059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F094C47D-0A4A-36CA-E6AC-7CC8B8084638}"/>
              </a:ext>
            </a:extLst>
          </p:cNvPr>
          <p:cNvCxnSpPr>
            <a:cxnSpLocks/>
            <a:stCxn id="8" idx="3"/>
            <a:endCxn id="26" idx="1"/>
          </p:cNvCxnSpPr>
          <p:nvPr/>
        </p:nvCxnSpPr>
        <p:spPr>
          <a:xfrm>
            <a:off x="4668641" y="2805869"/>
            <a:ext cx="485472" cy="6664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9E235D-420B-D959-3840-AE59615B3CD9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13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80561A-5E27-76A5-20B1-A3F7FAEECF96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564560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32835-C2D5-68E5-1A6E-317861034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2B986F-5764-022E-D91D-74D49235AEC0}"/>
              </a:ext>
            </a:extLst>
          </p:cNvPr>
          <p:cNvSpPr/>
          <p:nvPr/>
        </p:nvSpPr>
        <p:spPr>
          <a:xfrm>
            <a:off x="2605164" y="5364642"/>
            <a:ext cx="2220139" cy="6403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Ketiga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Fase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Stabilitas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0589D21-ECA2-7A1E-8DE1-C8DBD8C672ED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>
            <a:off x="2191171" y="3450482"/>
            <a:ext cx="413993" cy="223435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41A5A83-AB4D-9BBF-C989-36E76765A207}"/>
              </a:ext>
            </a:extLst>
          </p:cNvPr>
          <p:cNvCxnSpPr>
            <a:cxnSpLocks/>
            <a:stCxn id="15" idx="3"/>
            <a:endCxn id="8" idx="1"/>
          </p:cNvCxnSpPr>
          <p:nvPr/>
        </p:nvCxnSpPr>
        <p:spPr>
          <a:xfrm>
            <a:off x="2191171" y="3450482"/>
            <a:ext cx="413993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63D65B-8663-C43E-DDE6-C9607BAECBFA}"/>
              </a:ext>
            </a:extLst>
          </p:cNvPr>
          <p:cNvSpPr/>
          <p:nvPr/>
        </p:nvSpPr>
        <p:spPr>
          <a:xfrm>
            <a:off x="2605164" y="2695412"/>
            <a:ext cx="2220139" cy="15101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1">
                <a:lumMod val="50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Fase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Perkembangan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(sampai 616 H)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0E6F60F-0210-0A1A-ED4A-FE24BF8DE2FF}"/>
              </a:ext>
            </a:extLst>
          </p:cNvPr>
          <p:cNvSpPr/>
          <p:nvPr/>
        </p:nvSpPr>
        <p:spPr>
          <a:xfrm>
            <a:off x="2609536" y="475682"/>
            <a:ext cx="2220140" cy="13591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Fase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Perkembangan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(sampai 282 H)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1B8A649-DEEF-977D-3C45-3DF79B26653A}"/>
              </a:ext>
            </a:extLst>
          </p:cNvPr>
          <p:cNvSpPr/>
          <p:nvPr/>
        </p:nvSpPr>
        <p:spPr>
          <a:xfrm>
            <a:off x="5621298" y="151770"/>
            <a:ext cx="1561156" cy="2855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Imam Malik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B69DD91-AA69-7ECF-CCC4-89FB34DEB429}"/>
              </a:ext>
            </a:extLst>
          </p:cNvPr>
          <p:cNvCxnSpPr>
            <a:cxnSpLocks/>
            <a:stCxn id="15" idx="3"/>
            <a:endCxn id="11" idx="1"/>
          </p:cNvCxnSpPr>
          <p:nvPr/>
        </p:nvCxnSpPr>
        <p:spPr>
          <a:xfrm flipV="1">
            <a:off x="2191171" y="1155263"/>
            <a:ext cx="418365" cy="229521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244FE12-049D-C608-7BA0-1D91FBFCE913}"/>
              </a:ext>
            </a:extLst>
          </p:cNvPr>
          <p:cNvCxnSpPr>
            <a:cxnSpLocks/>
            <a:stCxn id="4" idx="3"/>
            <a:endCxn id="110" idx="1"/>
          </p:cNvCxnSpPr>
          <p:nvPr/>
        </p:nvCxnSpPr>
        <p:spPr>
          <a:xfrm flipV="1">
            <a:off x="4825303" y="4778145"/>
            <a:ext cx="807713" cy="90669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F337E67-CB07-2D68-218C-AC8C0801596F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 flipV="1">
            <a:off x="4829676" y="294553"/>
            <a:ext cx="791622" cy="86071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0DAEA5FB-CE14-70C7-A547-620F67D0783F}"/>
              </a:ext>
            </a:extLst>
          </p:cNvPr>
          <p:cNvCxnSpPr>
            <a:cxnSpLocks/>
            <a:stCxn id="4" idx="3"/>
            <a:endCxn id="112" idx="1"/>
          </p:cNvCxnSpPr>
          <p:nvPr/>
        </p:nvCxnSpPr>
        <p:spPr>
          <a:xfrm flipV="1">
            <a:off x="4825303" y="5128744"/>
            <a:ext cx="807712" cy="55609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CE7F2045-BCD1-BA6F-CDE4-74732D1974E8}"/>
              </a:ext>
            </a:extLst>
          </p:cNvPr>
          <p:cNvCxnSpPr>
            <a:cxnSpLocks/>
            <a:stCxn id="8" idx="3"/>
            <a:endCxn id="101" idx="1"/>
          </p:cNvCxnSpPr>
          <p:nvPr/>
        </p:nvCxnSpPr>
        <p:spPr>
          <a:xfrm>
            <a:off x="4825303" y="3450482"/>
            <a:ext cx="807713" cy="91909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6E45288-A071-84C5-D7A9-AB02D379A2C3}"/>
              </a:ext>
            </a:extLst>
          </p:cNvPr>
          <p:cNvSpPr/>
          <p:nvPr/>
        </p:nvSpPr>
        <p:spPr>
          <a:xfrm>
            <a:off x="34916" y="2702627"/>
            <a:ext cx="2156255" cy="1495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Perkembangan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maliki</a:t>
            </a:r>
            <a:endParaRPr lang="en-GB" sz="19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&amp;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Ulama’nya</a:t>
            </a:r>
            <a:endParaRPr lang="en-GB" sz="19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8884FD6-4B5D-66D6-5FB2-73CFD83E9DF7}"/>
              </a:ext>
            </a:extLst>
          </p:cNvPr>
          <p:cNvSpPr/>
          <p:nvPr/>
        </p:nvSpPr>
        <p:spPr>
          <a:xfrm>
            <a:off x="5621297" y="495598"/>
            <a:ext cx="3447763" cy="29759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Abdurrahman bin Al-Qasim (W191 H)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5456272-07F7-A0F6-3569-D26389509C19}"/>
              </a:ext>
            </a:extLst>
          </p:cNvPr>
          <p:cNvSpPr/>
          <p:nvPr/>
        </p:nvSpPr>
        <p:spPr>
          <a:xfrm>
            <a:off x="5622736" y="860316"/>
            <a:ext cx="2039719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Asad bin Al-Furat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9E39873-739E-7AEB-7D25-03338084AA93}"/>
              </a:ext>
            </a:extLst>
          </p:cNvPr>
          <p:cNvSpPr/>
          <p:nvPr/>
        </p:nvSpPr>
        <p:spPr>
          <a:xfrm>
            <a:off x="5621296" y="1225405"/>
            <a:ext cx="2044100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Sahnun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432D703B-00A6-01B6-30E1-80147EFD2B32}"/>
              </a:ext>
            </a:extLst>
          </p:cNvPr>
          <p:cNvSpPr/>
          <p:nvPr/>
        </p:nvSpPr>
        <p:spPr>
          <a:xfrm>
            <a:off x="7677865" y="160967"/>
            <a:ext cx="1385480" cy="2675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Muwattha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91AE1DE0-229A-8A07-3715-9E69D2C1B3A8}"/>
              </a:ext>
            </a:extLst>
          </p:cNvPr>
          <p:cNvSpPr/>
          <p:nvPr/>
        </p:nvSpPr>
        <p:spPr>
          <a:xfrm rot="16200000">
            <a:off x="8734845" y="930848"/>
            <a:ext cx="1559380" cy="3759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Mudawwanah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FE47C37F-617C-EBD0-B693-59C4C5BC5486}"/>
              </a:ext>
            </a:extLst>
          </p:cNvPr>
          <p:cNvSpPr/>
          <p:nvPr/>
        </p:nvSpPr>
        <p:spPr>
          <a:xfrm>
            <a:off x="5620546" y="1954168"/>
            <a:ext cx="2993101" cy="3035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Imam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Asyhab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Al-Mishri (W204 H)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A0A1E29F-CF32-4CFF-D736-ACEC50F20CC4}"/>
              </a:ext>
            </a:extLst>
          </p:cNvPr>
          <p:cNvSpPr/>
          <p:nvPr/>
        </p:nvSpPr>
        <p:spPr>
          <a:xfrm>
            <a:off x="5615258" y="2396598"/>
            <a:ext cx="2019716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Abi Zaid</a:t>
            </a: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CF5BE5F3-3358-4591-4565-7CFDDCE7DCC8}"/>
              </a:ext>
            </a:extLst>
          </p:cNvPr>
          <p:cNvSpPr/>
          <p:nvPr/>
        </p:nvSpPr>
        <p:spPr>
          <a:xfrm>
            <a:off x="5620547" y="2760576"/>
            <a:ext cx="2322607" cy="2976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Al-Qadhi Abdul Wahhab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40897E42-F4ED-65FB-B97A-79629596F73A}"/>
              </a:ext>
            </a:extLst>
          </p:cNvPr>
          <p:cNvSpPr/>
          <p:nvPr/>
        </p:nvSpPr>
        <p:spPr>
          <a:xfrm>
            <a:off x="5633015" y="3118767"/>
            <a:ext cx="2019715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Abdil Barr</a:t>
            </a: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950345E8-2179-B15A-DA24-B9B328F86918}"/>
              </a:ext>
            </a:extLst>
          </p:cNvPr>
          <p:cNvSpPr/>
          <p:nvPr/>
        </p:nvSpPr>
        <p:spPr>
          <a:xfrm>
            <a:off x="5633016" y="3479946"/>
            <a:ext cx="2019912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Al-Baji, Abu Al-Walid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C665BD8C-4F1D-2BDB-DEC0-F04D286E7763}"/>
              </a:ext>
            </a:extLst>
          </p:cNvPr>
          <p:cNvSpPr/>
          <p:nvPr/>
        </p:nvSpPr>
        <p:spPr>
          <a:xfrm>
            <a:off x="5633016" y="3849349"/>
            <a:ext cx="2019715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Rusyd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(Al-Jadd)</a:t>
            </a: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06FC8F23-22E9-A69E-C08D-0A21F4D3276B}"/>
              </a:ext>
            </a:extLst>
          </p:cNvPr>
          <p:cNvSpPr/>
          <p:nvPr/>
        </p:nvSpPr>
        <p:spPr>
          <a:xfrm>
            <a:off x="5633016" y="4218751"/>
            <a:ext cx="2032380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Al-Qadhi Iyadh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C2E98369-8625-31BA-3AFB-E8C80B1BCAFE}"/>
              </a:ext>
            </a:extLst>
          </p:cNvPr>
          <p:cNvSpPr/>
          <p:nvPr/>
        </p:nvSpPr>
        <p:spPr>
          <a:xfrm>
            <a:off x="5633016" y="4627318"/>
            <a:ext cx="205238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Al-Hajib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9036AEC2-E189-3EF6-76FB-498138FBE18F}"/>
              </a:ext>
            </a:extLst>
          </p:cNvPr>
          <p:cNvSpPr/>
          <p:nvPr/>
        </p:nvSpPr>
        <p:spPr>
          <a:xfrm>
            <a:off x="8248322" y="4627317"/>
            <a:ext cx="1899911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Jami'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Ummahat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7B4BAC1B-16EA-31BC-DA52-DE7C1CD5EFC9}"/>
              </a:ext>
            </a:extLst>
          </p:cNvPr>
          <p:cNvSpPr/>
          <p:nvPr/>
        </p:nvSpPr>
        <p:spPr>
          <a:xfrm>
            <a:off x="5633015" y="4977917"/>
            <a:ext cx="205238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Qarafi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77D58231-2D3D-AD58-7B45-FD18EA95B8FF}"/>
              </a:ext>
            </a:extLst>
          </p:cNvPr>
          <p:cNvSpPr/>
          <p:nvPr/>
        </p:nvSpPr>
        <p:spPr>
          <a:xfrm>
            <a:off x="8213538" y="2413673"/>
            <a:ext cx="1104727" cy="2675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Ar-Risalah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CAA60718-91DC-53CE-5C54-D528A6C2E1FD}"/>
              </a:ext>
            </a:extLst>
          </p:cNvPr>
          <p:cNvSpPr/>
          <p:nvPr/>
        </p:nvSpPr>
        <p:spPr>
          <a:xfrm>
            <a:off x="8231297" y="2760575"/>
            <a:ext cx="1104727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At-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Talqin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50293A4B-3F4E-FC00-851C-C9BEC31A7875}"/>
              </a:ext>
            </a:extLst>
          </p:cNvPr>
          <p:cNvSpPr/>
          <p:nvPr/>
        </p:nvSpPr>
        <p:spPr>
          <a:xfrm>
            <a:off x="8231298" y="3118767"/>
            <a:ext cx="2447250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Al-Kafi fi Fiqh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Ahlil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Madinah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FCA51AAA-647E-D6FC-46C2-B3596D1AC458}"/>
              </a:ext>
            </a:extLst>
          </p:cNvPr>
          <p:cNvSpPr/>
          <p:nvPr/>
        </p:nvSpPr>
        <p:spPr>
          <a:xfrm>
            <a:off x="8231297" y="3479946"/>
            <a:ext cx="2668351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Muntaqa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Muwatta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D5165877-7DE7-E8A4-22E1-05622F59EA3D}"/>
              </a:ext>
            </a:extLst>
          </p:cNvPr>
          <p:cNvSpPr/>
          <p:nvPr/>
        </p:nvSpPr>
        <p:spPr>
          <a:xfrm>
            <a:off x="8231297" y="3849349"/>
            <a:ext cx="2869519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Muqaddimat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Mumahhidat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AA683BF6-DE3F-F8F8-F7A3-802C66725CA0}"/>
              </a:ext>
            </a:extLst>
          </p:cNvPr>
          <p:cNvSpPr/>
          <p:nvPr/>
        </p:nvSpPr>
        <p:spPr>
          <a:xfrm>
            <a:off x="8243765" y="4218751"/>
            <a:ext cx="1904465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Mustanbiqah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2CD4F852-983C-79D0-C4EA-E9F79A724FEE}"/>
              </a:ext>
            </a:extLst>
          </p:cNvPr>
          <p:cNvCxnSpPr>
            <a:cxnSpLocks/>
            <a:stCxn id="97" idx="3"/>
            <a:endCxn id="119" idx="1"/>
          </p:cNvCxnSpPr>
          <p:nvPr/>
        </p:nvCxnSpPr>
        <p:spPr>
          <a:xfrm>
            <a:off x="7943154" y="2909402"/>
            <a:ext cx="288143" cy="200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279B84E4-BD4D-56DE-5E39-A3C78C13643E}"/>
              </a:ext>
            </a:extLst>
          </p:cNvPr>
          <p:cNvCxnSpPr>
            <a:cxnSpLocks/>
            <a:stCxn id="98" idx="3"/>
            <a:endCxn id="120" idx="1"/>
          </p:cNvCxnSpPr>
          <p:nvPr/>
        </p:nvCxnSpPr>
        <p:spPr>
          <a:xfrm>
            <a:off x="7652730" y="3269594"/>
            <a:ext cx="578568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DC3ECCDE-260E-12DA-F9BE-94678F6E2FA7}"/>
              </a:ext>
            </a:extLst>
          </p:cNvPr>
          <p:cNvCxnSpPr>
            <a:cxnSpLocks/>
            <a:stCxn id="96" idx="3"/>
            <a:endCxn id="116" idx="1"/>
          </p:cNvCxnSpPr>
          <p:nvPr/>
        </p:nvCxnSpPr>
        <p:spPr>
          <a:xfrm>
            <a:off x="7634974" y="2547425"/>
            <a:ext cx="578564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D3AFADFB-7057-6897-0948-19213E35F8B9}"/>
              </a:ext>
            </a:extLst>
          </p:cNvPr>
          <p:cNvCxnSpPr>
            <a:cxnSpLocks/>
            <a:stCxn id="101" idx="3"/>
            <a:endCxn id="124" idx="1"/>
          </p:cNvCxnSpPr>
          <p:nvPr/>
        </p:nvCxnSpPr>
        <p:spPr>
          <a:xfrm>
            <a:off x="7665396" y="4369578"/>
            <a:ext cx="578369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7B5629FD-7EFC-DFD9-4932-EE3BD2A273E9}"/>
              </a:ext>
            </a:extLst>
          </p:cNvPr>
          <p:cNvCxnSpPr>
            <a:cxnSpLocks/>
            <a:stCxn id="99" idx="3"/>
            <a:endCxn id="121" idx="1"/>
          </p:cNvCxnSpPr>
          <p:nvPr/>
        </p:nvCxnSpPr>
        <p:spPr>
          <a:xfrm>
            <a:off x="7652928" y="3630773"/>
            <a:ext cx="578369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9E9306FD-FA0A-3AC1-622A-EAE4336AE839}"/>
              </a:ext>
            </a:extLst>
          </p:cNvPr>
          <p:cNvCxnSpPr>
            <a:cxnSpLocks/>
            <a:stCxn id="100" idx="3"/>
            <a:endCxn id="122" idx="1"/>
          </p:cNvCxnSpPr>
          <p:nvPr/>
        </p:nvCxnSpPr>
        <p:spPr>
          <a:xfrm>
            <a:off x="7652731" y="4000176"/>
            <a:ext cx="578566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E262637C-6E95-66B7-9347-F42DE6AE2F37}"/>
              </a:ext>
            </a:extLst>
          </p:cNvPr>
          <p:cNvCxnSpPr>
            <a:cxnSpLocks/>
            <a:stCxn id="21" idx="3"/>
            <a:endCxn id="42" idx="1"/>
          </p:cNvCxnSpPr>
          <p:nvPr/>
        </p:nvCxnSpPr>
        <p:spPr>
          <a:xfrm>
            <a:off x="7182454" y="294553"/>
            <a:ext cx="495411" cy="16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EF760A59-5C26-DBDF-8BC5-440AE6466132}"/>
              </a:ext>
            </a:extLst>
          </p:cNvPr>
          <p:cNvCxnSpPr>
            <a:cxnSpLocks/>
            <a:stCxn id="112" idx="3"/>
            <a:endCxn id="27" idx="1"/>
          </p:cNvCxnSpPr>
          <p:nvPr/>
        </p:nvCxnSpPr>
        <p:spPr>
          <a:xfrm flipV="1">
            <a:off x="7685401" y="5124751"/>
            <a:ext cx="562919" cy="399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B96DE8C7-B1C5-4EAB-0735-A23FEF5A9EFA}"/>
              </a:ext>
            </a:extLst>
          </p:cNvPr>
          <p:cNvCxnSpPr>
            <a:cxnSpLocks/>
            <a:stCxn id="110" idx="3"/>
            <a:endCxn id="111" idx="1"/>
          </p:cNvCxnSpPr>
          <p:nvPr/>
        </p:nvCxnSpPr>
        <p:spPr>
          <a:xfrm flipV="1">
            <a:off x="7685402" y="4778144"/>
            <a:ext cx="562920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9CB60C9F-EC72-3D7B-FB69-31362967E67C}"/>
              </a:ext>
            </a:extLst>
          </p:cNvPr>
          <p:cNvCxnSpPr>
            <a:cxnSpLocks/>
            <a:stCxn id="8" idx="3"/>
            <a:endCxn id="100" idx="1"/>
          </p:cNvCxnSpPr>
          <p:nvPr/>
        </p:nvCxnSpPr>
        <p:spPr>
          <a:xfrm>
            <a:off x="4825303" y="3450482"/>
            <a:ext cx="807713" cy="54969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2D1199B8-654C-56A7-FBD9-454F48D479E1}"/>
              </a:ext>
            </a:extLst>
          </p:cNvPr>
          <p:cNvCxnSpPr>
            <a:cxnSpLocks/>
            <a:stCxn id="11" idx="3"/>
            <a:endCxn id="63" idx="1"/>
          </p:cNvCxnSpPr>
          <p:nvPr/>
        </p:nvCxnSpPr>
        <p:spPr>
          <a:xfrm>
            <a:off x="4829676" y="1155263"/>
            <a:ext cx="790870" cy="95067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97C03064-5A7C-331C-1F22-2119C4948E91}"/>
              </a:ext>
            </a:extLst>
          </p:cNvPr>
          <p:cNvCxnSpPr>
            <a:cxnSpLocks/>
            <a:stCxn id="8" idx="3"/>
            <a:endCxn id="96" idx="1"/>
          </p:cNvCxnSpPr>
          <p:nvPr/>
        </p:nvCxnSpPr>
        <p:spPr>
          <a:xfrm flipV="1">
            <a:off x="4825303" y="2547425"/>
            <a:ext cx="789955" cy="90305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E949504E-EEA6-8619-6627-1ACA0484ED6F}"/>
              </a:ext>
            </a:extLst>
          </p:cNvPr>
          <p:cNvCxnSpPr>
            <a:cxnSpLocks/>
            <a:stCxn id="8" idx="3"/>
            <a:endCxn id="97" idx="1"/>
          </p:cNvCxnSpPr>
          <p:nvPr/>
        </p:nvCxnSpPr>
        <p:spPr>
          <a:xfrm flipV="1">
            <a:off x="4825303" y="2909402"/>
            <a:ext cx="795244" cy="54108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A852A717-0510-6FBC-7F1C-4D6F60E3D57C}"/>
              </a:ext>
            </a:extLst>
          </p:cNvPr>
          <p:cNvCxnSpPr>
            <a:cxnSpLocks/>
            <a:stCxn id="8" idx="3"/>
            <a:endCxn id="98" idx="1"/>
          </p:cNvCxnSpPr>
          <p:nvPr/>
        </p:nvCxnSpPr>
        <p:spPr>
          <a:xfrm flipV="1">
            <a:off x="4825303" y="3269594"/>
            <a:ext cx="807712" cy="18088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2BDBA128-80AB-A2FA-7590-C4436A2322AA}"/>
              </a:ext>
            </a:extLst>
          </p:cNvPr>
          <p:cNvCxnSpPr>
            <a:cxnSpLocks/>
            <a:stCxn id="8" idx="3"/>
            <a:endCxn id="99" idx="1"/>
          </p:cNvCxnSpPr>
          <p:nvPr/>
        </p:nvCxnSpPr>
        <p:spPr>
          <a:xfrm>
            <a:off x="4825303" y="3450482"/>
            <a:ext cx="807713" cy="18029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28370193-3EC5-8EC9-7943-C356CC9FA23A}"/>
              </a:ext>
            </a:extLst>
          </p:cNvPr>
          <p:cNvCxnSpPr>
            <a:cxnSpLocks/>
            <a:stCxn id="11" idx="3"/>
            <a:endCxn id="29" idx="1"/>
          </p:cNvCxnSpPr>
          <p:nvPr/>
        </p:nvCxnSpPr>
        <p:spPr>
          <a:xfrm flipV="1">
            <a:off x="4829676" y="644395"/>
            <a:ext cx="791621" cy="51086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5B708C8D-9785-4076-C5DB-A14F87FDF646}"/>
              </a:ext>
            </a:extLst>
          </p:cNvPr>
          <p:cNvCxnSpPr>
            <a:cxnSpLocks/>
            <a:stCxn id="11" idx="3"/>
            <a:endCxn id="30" idx="1"/>
          </p:cNvCxnSpPr>
          <p:nvPr/>
        </p:nvCxnSpPr>
        <p:spPr>
          <a:xfrm flipV="1">
            <a:off x="4829676" y="1011143"/>
            <a:ext cx="793060" cy="14412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8C3ADBDE-D023-1FF5-2C60-482443A6764C}"/>
              </a:ext>
            </a:extLst>
          </p:cNvPr>
          <p:cNvCxnSpPr>
            <a:cxnSpLocks/>
            <a:stCxn id="11" idx="3"/>
            <a:endCxn id="31" idx="1"/>
          </p:cNvCxnSpPr>
          <p:nvPr/>
        </p:nvCxnSpPr>
        <p:spPr>
          <a:xfrm>
            <a:off x="4829676" y="1155263"/>
            <a:ext cx="791620" cy="22096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4FA4EED-163B-2927-FB50-4283E77E08E6}"/>
              </a:ext>
            </a:extLst>
          </p:cNvPr>
          <p:cNvSpPr/>
          <p:nvPr/>
        </p:nvSpPr>
        <p:spPr>
          <a:xfrm rot="16200000">
            <a:off x="9259311" y="941189"/>
            <a:ext cx="1559380" cy="3759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Masail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Sahnun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15CC70-7B47-B116-BC67-94E04D291634}"/>
              </a:ext>
            </a:extLst>
          </p:cNvPr>
          <p:cNvSpPr/>
          <p:nvPr/>
        </p:nvSpPr>
        <p:spPr>
          <a:xfrm>
            <a:off x="5620547" y="1588810"/>
            <a:ext cx="2044849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Wahb (W199 H)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FF26ED-1613-1C1E-0DF1-51CDD155E72B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4829676" y="1155263"/>
            <a:ext cx="790871" cy="58437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0446F0E-C2F9-0BE4-2400-E38A9319F8A0}"/>
              </a:ext>
            </a:extLst>
          </p:cNvPr>
          <p:cNvSpPr/>
          <p:nvPr/>
        </p:nvSpPr>
        <p:spPr>
          <a:xfrm>
            <a:off x="7974548" y="1591775"/>
            <a:ext cx="1196744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Al-Jami’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ABEF1CF-295F-EAEB-047D-F162084F149A}"/>
              </a:ext>
            </a:extLst>
          </p:cNvPr>
          <p:cNvSpPr/>
          <p:nvPr/>
        </p:nvSpPr>
        <p:spPr>
          <a:xfrm>
            <a:off x="9543824" y="2391634"/>
            <a:ext cx="2586359" cy="3016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At-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Tamhid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khusus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sisi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C5F6A7A-90BF-96EA-C5D8-EA998F02C62D}"/>
              </a:ext>
            </a:extLst>
          </p:cNvPr>
          <p:cNvSpPr/>
          <p:nvPr/>
        </p:nvSpPr>
        <p:spPr>
          <a:xfrm>
            <a:off x="9552168" y="2747890"/>
            <a:ext cx="2578015" cy="3016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Istidkar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khusus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sisi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C677884-C4BA-79EB-EF6D-CE17E45C8377}"/>
              </a:ext>
            </a:extLst>
          </p:cNvPr>
          <p:cNvSpPr/>
          <p:nvPr/>
        </p:nvSpPr>
        <p:spPr>
          <a:xfrm>
            <a:off x="10927081" y="3488170"/>
            <a:ext cx="1230004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Ihkam Al-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Fushul</a:t>
            </a:r>
            <a:endParaRPr lang="en-GB" sz="11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95C1CF1-2F6F-C75F-12AF-E922A3EE0F13}"/>
              </a:ext>
            </a:extLst>
          </p:cNvPr>
          <p:cNvSpPr/>
          <p:nvPr/>
        </p:nvSpPr>
        <p:spPr>
          <a:xfrm>
            <a:off x="8248320" y="4973924"/>
            <a:ext cx="1899910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Adz-Dzakhirah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C11EA4B-CADC-FD95-D514-B854EF7B722B}"/>
              </a:ext>
            </a:extLst>
          </p:cNvPr>
          <p:cNvCxnSpPr>
            <a:cxnSpLocks/>
            <a:stCxn id="4" idx="3"/>
            <a:endCxn id="225" idx="1"/>
          </p:cNvCxnSpPr>
          <p:nvPr/>
        </p:nvCxnSpPr>
        <p:spPr>
          <a:xfrm flipV="1">
            <a:off x="4825303" y="5478230"/>
            <a:ext cx="800176" cy="20660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AAA7D0DA-2AA8-3405-634F-CD12B9477122}"/>
              </a:ext>
            </a:extLst>
          </p:cNvPr>
          <p:cNvCxnSpPr>
            <a:cxnSpLocks/>
            <a:stCxn id="4" idx="3"/>
            <a:endCxn id="227" idx="1"/>
          </p:cNvCxnSpPr>
          <p:nvPr/>
        </p:nvCxnSpPr>
        <p:spPr>
          <a:xfrm>
            <a:off x="4825303" y="5684839"/>
            <a:ext cx="807712" cy="15325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ECD30D6F-C924-B8C3-4293-4D099EC80176}"/>
              </a:ext>
            </a:extLst>
          </p:cNvPr>
          <p:cNvSpPr/>
          <p:nvPr/>
        </p:nvSpPr>
        <p:spPr>
          <a:xfrm>
            <a:off x="5625479" y="5327403"/>
            <a:ext cx="205238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Khalil</a:t>
            </a:r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3AAF32D4-0184-B7A8-7F50-B7617666B69D}"/>
              </a:ext>
            </a:extLst>
          </p:cNvPr>
          <p:cNvSpPr/>
          <p:nvPr/>
        </p:nvSpPr>
        <p:spPr>
          <a:xfrm>
            <a:off x="8240785" y="5327402"/>
            <a:ext cx="1899911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Mukhtashar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Khalil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C3E19B57-AC0B-1000-68AE-4EC7931D93D1}"/>
              </a:ext>
            </a:extLst>
          </p:cNvPr>
          <p:cNvSpPr/>
          <p:nvPr/>
        </p:nvSpPr>
        <p:spPr>
          <a:xfrm>
            <a:off x="5633015" y="5687270"/>
            <a:ext cx="205238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Haththab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4454B525-18F2-D9A5-F454-71B13440A96F}"/>
              </a:ext>
            </a:extLst>
          </p:cNvPr>
          <p:cNvCxnSpPr>
            <a:cxnSpLocks/>
            <a:stCxn id="227" idx="3"/>
            <a:endCxn id="230" idx="1"/>
          </p:cNvCxnSpPr>
          <p:nvPr/>
        </p:nvCxnSpPr>
        <p:spPr>
          <a:xfrm flipV="1">
            <a:off x="7685401" y="5835666"/>
            <a:ext cx="554591" cy="243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8431EEFD-CE61-1394-CD56-0A85FA5E1A0E}"/>
              </a:ext>
            </a:extLst>
          </p:cNvPr>
          <p:cNvCxnSpPr>
            <a:cxnSpLocks/>
            <a:stCxn id="225" idx="3"/>
            <a:endCxn id="226" idx="1"/>
          </p:cNvCxnSpPr>
          <p:nvPr/>
        </p:nvCxnSpPr>
        <p:spPr>
          <a:xfrm flipV="1">
            <a:off x="7677865" y="5478229"/>
            <a:ext cx="562920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69F3ABFD-164C-7F80-94B9-4E3E045E185B}"/>
              </a:ext>
            </a:extLst>
          </p:cNvPr>
          <p:cNvSpPr/>
          <p:nvPr/>
        </p:nvSpPr>
        <p:spPr>
          <a:xfrm>
            <a:off x="8239992" y="5684839"/>
            <a:ext cx="366504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Mawahib Al-Jalil fi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Mukhtashar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Khalil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31" name="Straight Arrow Connector 230">
            <a:extLst>
              <a:ext uri="{FF2B5EF4-FFF2-40B4-BE49-F238E27FC236}">
                <a16:creationId xmlns:a16="http://schemas.microsoft.com/office/drawing/2014/main" id="{379F18A7-D7B0-F20A-96C4-4CE86E2A5282}"/>
              </a:ext>
            </a:extLst>
          </p:cNvPr>
          <p:cNvCxnSpPr>
            <a:cxnSpLocks/>
            <a:stCxn id="4" idx="3"/>
            <a:endCxn id="233" idx="1"/>
          </p:cNvCxnSpPr>
          <p:nvPr/>
        </p:nvCxnSpPr>
        <p:spPr>
          <a:xfrm>
            <a:off x="4825303" y="5684839"/>
            <a:ext cx="800176" cy="51032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0A85D39F-DE71-412F-54F8-9FB8E17AE08E}"/>
              </a:ext>
            </a:extLst>
          </p:cNvPr>
          <p:cNvCxnSpPr>
            <a:cxnSpLocks/>
            <a:stCxn id="4" idx="3"/>
            <a:endCxn id="235" idx="1"/>
          </p:cNvCxnSpPr>
          <p:nvPr/>
        </p:nvCxnSpPr>
        <p:spPr>
          <a:xfrm>
            <a:off x="4825303" y="5684839"/>
            <a:ext cx="807712" cy="86617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6469AD41-82F1-46DB-AE8D-E8A6A6770748}"/>
              </a:ext>
            </a:extLst>
          </p:cNvPr>
          <p:cNvSpPr/>
          <p:nvPr/>
        </p:nvSpPr>
        <p:spPr>
          <a:xfrm>
            <a:off x="5625479" y="6044332"/>
            <a:ext cx="205238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Ad-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Dardir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5E535D08-33FB-8DC8-13E4-3828FFE005AB}"/>
              </a:ext>
            </a:extLst>
          </p:cNvPr>
          <p:cNvSpPr/>
          <p:nvPr/>
        </p:nvSpPr>
        <p:spPr>
          <a:xfrm>
            <a:off x="8228314" y="6043112"/>
            <a:ext cx="3665047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Asy-Syarh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Al-Kabir 'ala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Mukhtashar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Khalil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3059D53F-F9DC-C186-B0E8-2A71D27DA85E}"/>
              </a:ext>
            </a:extLst>
          </p:cNvPr>
          <p:cNvSpPr/>
          <p:nvPr/>
        </p:nvSpPr>
        <p:spPr>
          <a:xfrm>
            <a:off x="5633015" y="6400185"/>
            <a:ext cx="205238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Ad-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Dasuqi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36" name="Straight Arrow Connector 235">
            <a:extLst>
              <a:ext uri="{FF2B5EF4-FFF2-40B4-BE49-F238E27FC236}">
                <a16:creationId xmlns:a16="http://schemas.microsoft.com/office/drawing/2014/main" id="{9B5DC533-36C6-6F20-0729-5A1AC9B476EB}"/>
              </a:ext>
            </a:extLst>
          </p:cNvPr>
          <p:cNvCxnSpPr>
            <a:cxnSpLocks/>
            <a:stCxn id="235" idx="3"/>
            <a:endCxn id="238" idx="1"/>
          </p:cNvCxnSpPr>
          <p:nvPr/>
        </p:nvCxnSpPr>
        <p:spPr>
          <a:xfrm flipV="1">
            <a:off x="7685401" y="6551002"/>
            <a:ext cx="542913" cy="1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236">
            <a:extLst>
              <a:ext uri="{FF2B5EF4-FFF2-40B4-BE49-F238E27FC236}">
                <a16:creationId xmlns:a16="http://schemas.microsoft.com/office/drawing/2014/main" id="{79CD2C0F-D342-BEEE-59B0-DEFE6F2AA499}"/>
              </a:ext>
            </a:extLst>
          </p:cNvPr>
          <p:cNvCxnSpPr>
            <a:cxnSpLocks/>
            <a:stCxn id="233" idx="3"/>
            <a:endCxn id="234" idx="1"/>
          </p:cNvCxnSpPr>
          <p:nvPr/>
        </p:nvCxnSpPr>
        <p:spPr>
          <a:xfrm flipV="1">
            <a:off x="7677865" y="6193939"/>
            <a:ext cx="550449" cy="122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4624CFDF-C4C7-81D4-6971-DB8986AEBFBB}"/>
              </a:ext>
            </a:extLst>
          </p:cNvPr>
          <p:cNvSpPr/>
          <p:nvPr/>
        </p:nvSpPr>
        <p:spPr>
          <a:xfrm>
            <a:off x="8228314" y="6400175"/>
            <a:ext cx="2860824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Hasyiyah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ala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syarah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Ad-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Dardir</a:t>
            </a:r>
            <a:endParaRPr lang="en-GB" sz="14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42" name="Rectangle: Rounded Corners 241">
            <a:extLst>
              <a:ext uri="{FF2B5EF4-FFF2-40B4-BE49-F238E27FC236}">
                <a16:creationId xmlns:a16="http://schemas.microsoft.com/office/drawing/2014/main" id="{B4AB0315-6B60-3281-8EB4-CB281216659D}"/>
              </a:ext>
            </a:extLst>
          </p:cNvPr>
          <p:cNvSpPr/>
          <p:nvPr/>
        </p:nvSpPr>
        <p:spPr>
          <a:xfrm>
            <a:off x="10300705" y="4973923"/>
            <a:ext cx="1019567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Furuq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A016ACD7-00B6-36BE-476B-CFC8CAF11DD6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7665396" y="1376232"/>
            <a:ext cx="1651592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FBB35713-3FC6-5CB5-F59F-0C25ECA4DB17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9069060" y="644394"/>
            <a:ext cx="248304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DE340583-AE15-0D36-E969-27900B8566B4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7662455" y="1011142"/>
            <a:ext cx="1674538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CE43E7A-2F57-EB34-F1AE-57F1539D82E9}"/>
              </a:ext>
            </a:extLst>
          </p:cNvPr>
          <p:cNvSpPr/>
          <p:nvPr/>
        </p:nvSpPr>
        <p:spPr>
          <a:xfrm>
            <a:off x="9144" y="20291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B416C36-FC4F-79D0-BA78-C2F3E283714C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7665396" y="1739637"/>
            <a:ext cx="309152" cy="296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35E42B0-E086-7A0A-665B-613FCB08D37C}"/>
              </a:ext>
            </a:extLst>
          </p:cNvPr>
          <p:cNvCxnSpPr>
            <a:cxnSpLocks/>
            <a:stCxn id="30" idx="2"/>
            <a:endCxn id="31" idx="0"/>
          </p:cNvCxnSpPr>
          <p:nvPr/>
        </p:nvCxnSpPr>
        <p:spPr>
          <a:xfrm>
            <a:off x="6642596" y="1161969"/>
            <a:ext cx="750" cy="63436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791FC18-582B-49BA-7837-5D760BFA3D03}"/>
              </a:ext>
            </a:extLst>
          </p:cNvPr>
          <p:cNvCxnSpPr>
            <a:cxnSpLocks/>
            <a:endCxn id="30" idx="0"/>
          </p:cNvCxnSpPr>
          <p:nvPr/>
        </p:nvCxnSpPr>
        <p:spPr>
          <a:xfrm>
            <a:off x="6642595" y="783941"/>
            <a:ext cx="1" cy="76375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>
            <a:extLst>
              <a:ext uri="{FF2B5EF4-FFF2-40B4-BE49-F238E27FC236}">
                <a16:creationId xmlns:a16="http://schemas.microsoft.com/office/drawing/2014/main" id="{4DB1969D-05E7-5BE8-7643-848386A894D2}"/>
              </a:ext>
            </a:extLst>
          </p:cNvPr>
          <p:cNvCxnSpPr>
            <a:cxnSpLocks/>
            <a:stCxn id="54" idx="2"/>
            <a:endCxn id="10" idx="0"/>
          </p:cNvCxnSpPr>
          <p:nvPr/>
        </p:nvCxnSpPr>
        <p:spPr>
          <a:xfrm>
            <a:off x="9702512" y="1118825"/>
            <a:ext cx="148513" cy="1034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1B770DDC-17F0-2EBD-D95A-2D4A9163DA78}"/>
              </a:ext>
            </a:extLst>
          </p:cNvPr>
          <p:cNvCxnSpPr>
            <a:cxnSpLocks/>
          </p:cNvCxnSpPr>
          <p:nvPr/>
        </p:nvCxnSpPr>
        <p:spPr>
          <a:xfrm>
            <a:off x="10904620" y="2701976"/>
            <a:ext cx="4172" cy="54602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>
            <a:extLst>
              <a:ext uri="{FF2B5EF4-FFF2-40B4-BE49-F238E27FC236}">
                <a16:creationId xmlns:a16="http://schemas.microsoft.com/office/drawing/2014/main" id="{ACFB81CC-1DA1-C796-EDA1-2AB3601EC35C}"/>
              </a:ext>
            </a:extLst>
          </p:cNvPr>
          <p:cNvCxnSpPr>
            <a:cxnSpLocks/>
          </p:cNvCxnSpPr>
          <p:nvPr/>
        </p:nvCxnSpPr>
        <p:spPr>
          <a:xfrm>
            <a:off x="10908793" y="3067372"/>
            <a:ext cx="0" cy="211365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20BD0E89-A653-3EF7-C541-7A1C1DCD3394}"/>
              </a:ext>
            </a:extLst>
          </p:cNvPr>
          <p:cNvCxnSpPr>
            <a:cxnSpLocks/>
            <a:stCxn id="120" idx="3"/>
          </p:cNvCxnSpPr>
          <p:nvPr/>
        </p:nvCxnSpPr>
        <p:spPr>
          <a:xfrm>
            <a:off x="10678548" y="3269594"/>
            <a:ext cx="221100" cy="0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3D158B9-767A-77E2-4A26-59CD2AACECAC}"/>
              </a:ext>
            </a:extLst>
          </p:cNvPr>
          <p:cNvCxnSpPr>
            <a:cxnSpLocks/>
            <a:stCxn id="27" idx="3"/>
            <a:endCxn id="242" idx="1"/>
          </p:cNvCxnSpPr>
          <p:nvPr/>
        </p:nvCxnSpPr>
        <p:spPr>
          <a:xfrm flipV="1">
            <a:off x="10148230" y="5124750"/>
            <a:ext cx="152475" cy="1"/>
          </a:xfrm>
          <a:prstGeom prst="straightConnector1">
            <a:avLst/>
          </a:prstGeom>
          <a:ln w="349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6CC5BCA-989B-2D35-E167-15026FDCD820}"/>
              </a:ext>
            </a:extLst>
          </p:cNvPr>
          <p:cNvCxnSpPr>
            <a:cxnSpLocks/>
            <a:endCxn id="226" idx="3"/>
          </p:cNvCxnSpPr>
          <p:nvPr/>
        </p:nvCxnSpPr>
        <p:spPr>
          <a:xfrm flipH="1">
            <a:off x="10140696" y="5478229"/>
            <a:ext cx="160009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33245B7-DABE-4579-D869-612D412EFC2B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611546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14664-22E5-1367-3AF2-B0396A688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4CAE2FC-4338-388F-D7B7-B1FE3BF16FFD}"/>
              </a:ext>
            </a:extLst>
          </p:cNvPr>
          <p:cNvSpPr/>
          <p:nvPr/>
        </p:nvSpPr>
        <p:spPr>
          <a:xfrm>
            <a:off x="140196" y="1979901"/>
            <a:ext cx="2054351" cy="1915770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/>
                <a:latin typeface="Rockwell" panose="02060603020205020403" pitchFamily="18" charset="0"/>
                <a:ea typeface="Times New Roman" panose="02020603050405020304" pitchFamily="18" charset="0"/>
              </a:rPr>
              <a:t>Asy-Syafi’i</a:t>
            </a:r>
            <a:endParaRPr lang="en-GB" sz="3200" b="1" dirty="0">
              <a:solidFill>
                <a:schemeClr val="tx1"/>
              </a:solidFill>
              <a:effectLst/>
              <a:latin typeface="Rockwell" panose="02060603020205020403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8E4303B-0A5A-489E-C2CE-E8CC104FCCA5}"/>
              </a:ext>
            </a:extLst>
          </p:cNvPr>
          <p:cNvSpPr/>
          <p:nvPr/>
        </p:nvSpPr>
        <p:spPr>
          <a:xfrm>
            <a:off x="2680033" y="1175411"/>
            <a:ext cx="1988608" cy="51485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277973-960D-0609-C7AF-D3705993467F}"/>
              </a:ext>
            </a:extLst>
          </p:cNvPr>
          <p:cNvSpPr/>
          <p:nvPr/>
        </p:nvSpPr>
        <p:spPr>
          <a:xfrm>
            <a:off x="2680025" y="4980471"/>
            <a:ext cx="1988609" cy="7222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US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 &amp; </a:t>
            </a:r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Kecerdasan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E21DE7F-342B-87DD-8A07-D025AC1A3EC6}"/>
              </a:ext>
            </a:extLst>
          </p:cNvPr>
          <p:cNvCxnSpPr>
            <a:cxnSpLocks/>
            <a:stCxn id="2" idx="6"/>
            <a:endCxn id="3" idx="1"/>
          </p:cNvCxnSpPr>
          <p:nvPr/>
        </p:nvCxnSpPr>
        <p:spPr>
          <a:xfrm flipV="1">
            <a:off x="2194547" y="1432839"/>
            <a:ext cx="485486" cy="150494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C326B1F-6273-DCAD-8566-7036D8AA2AB6}"/>
              </a:ext>
            </a:extLst>
          </p:cNvPr>
          <p:cNvCxnSpPr>
            <a:cxnSpLocks/>
            <a:stCxn id="2" idx="6"/>
            <a:endCxn id="4" idx="1"/>
          </p:cNvCxnSpPr>
          <p:nvPr/>
        </p:nvCxnSpPr>
        <p:spPr>
          <a:xfrm>
            <a:off x="2194547" y="2937786"/>
            <a:ext cx="485478" cy="240378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0008C1E-7D99-AB51-305C-F399C2E8B53C}"/>
              </a:ext>
            </a:extLst>
          </p:cNvPr>
          <p:cNvCxnSpPr>
            <a:cxnSpLocks/>
            <a:stCxn id="2" idx="6"/>
            <a:endCxn id="8" idx="1"/>
          </p:cNvCxnSpPr>
          <p:nvPr/>
        </p:nvCxnSpPr>
        <p:spPr>
          <a:xfrm flipV="1">
            <a:off x="2194547" y="2935098"/>
            <a:ext cx="485478" cy="268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F69B13-2742-3190-59C6-0652938D82E2}"/>
              </a:ext>
            </a:extLst>
          </p:cNvPr>
          <p:cNvSpPr/>
          <p:nvPr/>
        </p:nvSpPr>
        <p:spPr>
          <a:xfrm>
            <a:off x="2680025" y="2573996"/>
            <a:ext cx="1988609" cy="7222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Ibadah &amp; </a:t>
            </a:r>
            <a:r>
              <a:rPr lang="en-GB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Ketakwaan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6414ADC-734D-1956-6161-D8CB939CA155}"/>
              </a:ext>
            </a:extLst>
          </p:cNvPr>
          <p:cNvSpPr/>
          <p:nvPr/>
        </p:nvSpPr>
        <p:spPr>
          <a:xfrm>
            <a:off x="2680032" y="226339"/>
            <a:ext cx="1988608" cy="7257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Nama &amp; Nasab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098074D-E3BE-BC83-94A7-98F598BF4DD3}"/>
              </a:ext>
            </a:extLst>
          </p:cNvPr>
          <p:cNvSpPr/>
          <p:nvPr/>
        </p:nvSpPr>
        <p:spPr>
          <a:xfrm>
            <a:off x="5154118" y="222710"/>
            <a:ext cx="6522767" cy="7257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Muhammad bin Idris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Asy-Syafi’i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Nasabnya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bertemu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Nabi Muhammad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shallallahu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alaihi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wasallam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kakeknya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Abdu Manaf.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E9A8D5E-CDBD-33CA-2EF5-8CFC1D4E7E26}"/>
              </a:ext>
            </a:extLst>
          </p:cNvPr>
          <p:cNvSpPr/>
          <p:nvPr/>
        </p:nvSpPr>
        <p:spPr>
          <a:xfrm>
            <a:off x="5154112" y="1979901"/>
            <a:ext cx="6522773" cy="5148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 err="1">
                <a:latin typeface="Rockwell" panose="02060603020205020403" pitchFamily="18" charset="0"/>
              </a:rPr>
              <a:t>Ar</a:t>
            </a:r>
            <a:r>
              <a:rPr lang="en-GB" sz="1400" dirty="0">
                <a:latin typeface="Rockwell" panose="02060603020205020403" pitchFamily="18" charset="0"/>
              </a:rPr>
              <a:t>-Rabi’ bin Sulaiman Al-Muradi (murid </a:t>
            </a:r>
            <a:r>
              <a:rPr lang="en-GB" sz="1400" dirty="0" err="1">
                <a:latin typeface="Rockwell" panose="02060603020205020403" pitchFamily="18" charset="0"/>
              </a:rPr>
              <a:t>Asy-Syafi’i</a:t>
            </a:r>
            <a:r>
              <a:rPr lang="en-GB" sz="1400" dirty="0">
                <a:latin typeface="Rockwell" panose="02060603020205020403" pitchFamily="18" charset="0"/>
              </a:rPr>
              <a:t>) </a:t>
            </a:r>
            <a:r>
              <a:rPr lang="en-GB" sz="1400" dirty="0" err="1">
                <a:latin typeface="Rockwell" panose="02060603020205020403" pitchFamily="18" charset="0"/>
              </a:rPr>
              <a:t>berkata</a:t>
            </a:r>
            <a:r>
              <a:rPr lang="en-GB" sz="1400" dirty="0">
                <a:latin typeface="Rockwell" panose="02060603020205020403" pitchFamily="18" charset="0"/>
              </a:rPr>
              <a:t>: </a:t>
            </a:r>
            <a:r>
              <a:rPr lang="en-GB" sz="1400" i="1" dirty="0">
                <a:latin typeface="Rockwell" panose="02060603020205020403" pitchFamily="18" charset="0"/>
              </a:rPr>
              <a:t>“</a:t>
            </a:r>
            <a:r>
              <a:rPr lang="en-GB" sz="1400" i="1" dirty="0" err="1">
                <a:latin typeface="Rockwell" panose="02060603020205020403" pitchFamily="18" charset="0"/>
              </a:rPr>
              <a:t>Beliau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mengkhatamkan</a:t>
            </a:r>
            <a:r>
              <a:rPr lang="en-GB" sz="1400" i="1" dirty="0">
                <a:latin typeface="Rockwell" panose="02060603020205020403" pitchFamily="18" charset="0"/>
              </a:rPr>
              <a:t> Al-Qur'an di </a:t>
            </a:r>
            <a:r>
              <a:rPr lang="en-GB" sz="1400" i="1" dirty="0" err="1">
                <a:latin typeface="Rockwell" panose="02060603020205020403" pitchFamily="18" charset="0"/>
              </a:rPr>
              <a:t>bulan</a:t>
            </a:r>
            <a:r>
              <a:rPr lang="en-GB" sz="1400" i="1" dirty="0">
                <a:latin typeface="Rockwell" panose="02060603020205020403" pitchFamily="18" charset="0"/>
              </a:rPr>
              <a:t> Ramadan </a:t>
            </a:r>
            <a:r>
              <a:rPr lang="en-GB" sz="1400" i="1" dirty="0" err="1">
                <a:latin typeface="Rockwell" panose="02060603020205020403" pitchFamily="18" charset="0"/>
              </a:rPr>
              <a:t>sebanyak</a:t>
            </a:r>
            <a:r>
              <a:rPr lang="en-GB" sz="1400" i="1" dirty="0">
                <a:latin typeface="Rockwell" panose="02060603020205020403" pitchFamily="18" charset="0"/>
              </a:rPr>
              <a:t> 60 kali khatam”.</a:t>
            </a:r>
            <a:endParaRPr lang="en-GB" sz="14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ADF4A47-FFA2-BF2A-0A30-D288D2304D18}"/>
              </a:ext>
            </a:extLst>
          </p:cNvPr>
          <p:cNvSpPr/>
          <p:nvPr/>
        </p:nvSpPr>
        <p:spPr>
          <a:xfrm>
            <a:off x="5154110" y="2590416"/>
            <a:ext cx="6522773" cy="6893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>
                <a:latin typeface="Rockwell" panose="02060603020205020403" pitchFamily="18" charset="0"/>
              </a:rPr>
              <a:t>Al-Husain Al-</a:t>
            </a:r>
            <a:r>
              <a:rPr lang="en-GB" sz="1400" dirty="0" err="1">
                <a:latin typeface="Rockwell" panose="02060603020205020403" pitchFamily="18" charset="0"/>
              </a:rPr>
              <a:t>Karabisi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berkata</a:t>
            </a:r>
            <a:r>
              <a:rPr lang="en-GB" sz="1400" dirty="0">
                <a:latin typeface="Rockwell" panose="02060603020205020403" pitchFamily="18" charset="0"/>
              </a:rPr>
              <a:t>: </a:t>
            </a:r>
            <a:r>
              <a:rPr lang="en-GB" sz="1400" i="1" dirty="0">
                <a:latin typeface="Rockwell" panose="02060603020205020403" pitchFamily="18" charset="0"/>
              </a:rPr>
              <a:t>“Aku </a:t>
            </a:r>
            <a:r>
              <a:rPr lang="en-GB" sz="1400" i="1" dirty="0" err="1">
                <a:latin typeface="Rockwell" panose="02060603020205020403" pitchFamily="18" charset="0"/>
              </a:rPr>
              <a:t>bermalam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bersama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Asy-Syafi’i</a:t>
            </a:r>
            <a:r>
              <a:rPr lang="en-GB" sz="1400" i="1" dirty="0">
                <a:latin typeface="Rockwell" panose="02060603020205020403" pitchFamily="18" charset="0"/>
              </a:rPr>
              <a:t>, dan </a:t>
            </a:r>
            <a:r>
              <a:rPr lang="en-GB" sz="1400" i="1" dirty="0" err="1">
                <a:latin typeface="Rockwell" panose="02060603020205020403" pitchFamily="18" charset="0"/>
              </a:rPr>
              <a:t>beliau</a:t>
            </a:r>
            <a:r>
              <a:rPr lang="en-GB" sz="1400" i="1" dirty="0">
                <a:latin typeface="Rockwell" panose="02060603020205020403" pitchFamily="18" charset="0"/>
              </a:rPr>
              <a:t> salat </a:t>
            </a:r>
            <a:r>
              <a:rPr lang="en-GB" sz="1400" i="1" dirty="0" err="1">
                <a:latin typeface="Rockwell" panose="02060603020205020403" pitchFamily="18" charset="0"/>
              </a:rPr>
              <a:t>sekitar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sepertiga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malam</a:t>
            </a:r>
            <a:r>
              <a:rPr lang="en-GB" sz="1400" i="1" dirty="0">
                <a:latin typeface="Rockwell" panose="02060603020205020403" pitchFamily="18" charset="0"/>
              </a:rPr>
              <a:t>.  Aku tidak </a:t>
            </a:r>
            <a:r>
              <a:rPr lang="en-GB" sz="1400" i="1" dirty="0" err="1">
                <a:latin typeface="Rockwell" panose="02060603020205020403" pitchFamily="18" charset="0"/>
              </a:rPr>
              <a:t>melihatnya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menambah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lebih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dari</a:t>
            </a:r>
            <a:r>
              <a:rPr lang="en-GB" sz="1400" i="1" dirty="0">
                <a:latin typeface="Rockwell" panose="02060603020205020403" pitchFamily="18" charset="0"/>
              </a:rPr>
              <a:t> 50 </a:t>
            </a:r>
            <a:r>
              <a:rPr lang="en-GB" sz="1400" i="1" dirty="0" err="1">
                <a:latin typeface="Rockwell" panose="02060603020205020403" pitchFamily="18" charset="0"/>
              </a:rPr>
              <a:t>ayat</a:t>
            </a:r>
            <a:r>
              <a:rPr lang="en-GB" sz="1400" i="1" dirty="0">
                <a:latin typeface="Rockwell" panose="02060603020205020403" pitchFamily="18" charset="0"/>
              </a:rPr>
              <a:t>, dan </a:t>
            </a:r>
            <a:r>
              <a:rPr lang="en-GB" sz="1400" i="1" dirty="0" err="1">
                <a:latin typeface="Rockwell" panose="02060603020205020403" pitchFamily="18" charset="0"/>
              </a:rPr>
              <a:t>jika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lebih</a:t>
            </a:r>
            <a:r>
              <a:rPr lang="en-GB" sz="1400" i="1" dirty="0">
                <a:latin typeface="Rockwell" panose="02060603020205020403" pitchFamily="18" charset="0"/>
              </a:rPr>
              <a:t>, </a:t>
            </a:r>
            <a:r>
              <a:rPr lang="en-GB" sz="1400" i="1" dirty="0" err="1">
                <a:latin typeface="Rockwell" panose="02060603020205020403" pitchFamily="18" charset="0"/>
              </a:rPr>
              <a:t>maka</a:t>
            </a:r>
            <a:r>
              <a:rPr lang="en-GB" sz="1400" i="1" dirty="0">
                <a:latin typeface="Rockwell" panose="02060603020205020403" pitchFamily="18" charset="0"/>
              </a:rPr>
              <a:t> 100 </a:t>
            </a:r>
            <a:r>
              <a:rPr lang="en-GB" sz="1400" i="1" dirty="0" err="1">
                <a:latin typeface="Rockwell" panose="02060603020205020403" pitchFamily="18" charset="0"/>
              </a:rPr>
              <a:t>ayat</a:t>
            </a:r>
            <a:r>
              <a:rPr lang="en-GB" sz="1400" i="1" dirty="0">
                <a:latin typeface="Rockwell" panose="02060603020205020403" pitchFamily="18" charset="0"/>
              </a:rPr>
              <a:t>”.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2BE6931-47E6-9DDA-292E-46F0C8295DCF}"/>
              </a:ext>
            </a:extLst>
          </p:cNvPr>
          <p:cNvSpPr/>
          <p:nvPr/>
        </p:nvSpPr>
        <p:spPr>
          <a:xfrm>
            <a:off x="5154114" y="1050479"/>
            <a:ext cx="6522771" cy="7558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lahir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di Gaza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150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Hijriah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wafat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204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Hijriah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di Mesir.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melakukan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perjalanan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ke Mekkah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(Sufyan bin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Uyainah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ke Madinah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(Malik) 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dan Baghdad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(Muhammad bin Al-Hasan)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8C3189D-ABB5-0CFA-E08E-74543ED755E9}"/>
              </a:ext>
            </a:extLst>
          </p:cNvPr>
          <p:cNvSpPr/>
          <p:nvPr/>
        </p:nvSpPr>
        <p:spPr>
          <a:xfrm>
            <a:off x="5154110" y="4224578"/>
            <a:ext cx="6522771" cy="7558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menghafal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Al-Qur'an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usia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7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menghafal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Muwattha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usia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10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Gurunya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di Mekah, Muslim bin Khalid Az-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Zanji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mengizinkannya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berfatwa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usia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15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3C15D93-38D5-888B-81AC-9464E0F42A27}"/>
              </a:ext>
            </a:extLst>
          </p:cNvPr>
          <p:cNvCxnSpPr>
            <a:cxnSpLocks/>
            <a:stCxn id="2" idx="6"/>
            <a:endCxn id="11" idx="1"/>
          </p:cNvCxnSpPr>
          <p:nvPr/>
        </p:nvCxnSpPr>
        <p:spPr>
          <a:xfrm flipV="1">
            <a:off x="2194547" y="589223"/>
            <a:ext cx="485485" cy="234856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CD706F7-036C-2267-D1FB-9D984AEDC54C}"/>
              </a:ext>
            </a:extLst>
          </p:cNvPr>
          <p:cNvCxnSpPr>
            <a:cxnSpLocks/>
            <a:stCxn id="4" idx="3"/>
            <a:endCxn id="14" idx="1"/>
          </p:cNvCxnSpPr>
          <p:nvPr/>
        </p:nvCxnSpPr>
        <p:spPr>
          <a:xfrm flipV="1">
            <a:off x="4668634" y="4602525"/>
            <a:ext cx="485476" cy="73904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DB17DEA-F4EA-68A4-AB66-C676150A69A6}"/>
              </a:ext>
            </a:extLst>
          </p:cNvPr>
          <p:cNvCxnSpPr>
            <a:cxnSpLocks/>
            <a:stCxn id="8" idx="3"/>
            <a:endCxn id="28" idx="1"/>
          </p:cNvCxnSpPr>
          <p:nvPr/>
        </p:nvCxnSpPr>
        <p:spPr>
          <a:xfrm>
            <a:off x="4668634" y="2935098"/>
            <a:ext cx="485476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1163322-4167-7885-E724-F8B79B87A0BC}"/>
              </a:ext>
            </a:extLst>
          </p:cNvPr>
          <p:cNvCxnSpPr>
            <a:cxnSpLocks/>
            <a:stCxn id="8" idx="3"/>
            <a:endCxn id="27" idx="1"/>
          </p:cNvCxnSpPr>
          <p:nvPr/>
        </p:nvCxnSpPr>
        <p:spPr>
          <a:xfrm flipV="1">
            <a:off x="4668634" y="2237330"/>
            <a:ext cx="485478" cy="69776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3D540B6-22D9-AC86-E890-719FDE15E820}"/>
              </a:ext>
            </a:extLst>
          </p:cNvPr>
          <p:cNvCxnSpPr>
            <a:cxnSpLocks/>
            <a:stCxn id="3" idx="3"/>
            <a:endCxn id="10" idx="1"/>
          </p:cNvCxnSpPr>
          <p:nvPr/>
        </p:nvCxnSpPr>
        <p:spPr>
          <a:xfrm flipV="1">
            <a:off x="4668641" y="1428425"/>
            <a:ext cx="485473" cy="441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3FC9C64-0CB5-C2E2-FD11-51E3DAD4EFBA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 flipV="1">
            <a:off x="4668640" y="585594"/>
            <a:ext cx="485478" cy="362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0C8D76E-365F-4A8F-65B5-806C823EA65E}"/>
              </a:ext>
            </a:extLst>
          </p:cNvPr>
          <p:cNvSpPr/>
          <p:nvPr/>
        </p:nvSpPr>
        <p:spPr>
          <a:xfrm>
            <a:off x="5154112" y="3365996"/>
            <a:ext cx="6522772" cy="6893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 err="1">
                <a:latin typeface="Rockwell" panose="02060603020205020403" pitchFamily="18" charset="0"/>
              </a:rPr>
              <a:t>Ar</a:t>
            </a:r>
            <a:r>
              <a:rPr lang="en-GB" sz="1400" dirty="0">
                <a:latin typeface="Rockwell" panose="02060603020205020403" pitchFamily="18" charset="0"/>
              </a:rPr>
              <a:t>-Rabi' bin Sulaiman </a:t>
            </a:r>
            <a:r>
              <a:rPr lang="en-GB" sz="1400" dirty="0" err="1">
                <a:latin typeface="Rockwell" panose="02060603020205020403" pitchFamily="18" charset="0"/>
              </a:rPr>
              <a:t>berkata</a:t>
            </a:r>
            <a:r>
              <a:rPr lang="en-GB" sz="1400" dirty="0">
                <a:latin typeface="Rockwell" panose="02060603020205020403" pitchFamily="18" charset="0"/>
              </a:rPr>
              <a:t>: </a:t>
            </a:r>
            <a:r>
              <a:rPr lang="en-GB" sz="1400" i="1" dirty="0">
                <a:latin typeface="Rockwell" panose="02060603020205020403" pitchFamily="18" charset="0"/>
              </a:rPr>
              <a:t>“</a:t>
            </a:r>
            <a:r>
              <a:rPr lang="en-GB" sz="1400" i="1" dirty="0" err="1">
                <a:latin typeface="Rockwell" panose="02060603020205020403" pitchFamily="18" charset="0"/>
              </a:rPr>
              <a:t>Asy-Syafi’i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membagi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malam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menjadi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tiga</a:t>
            </a:r>
            <a:r>
              <a:rPr lang="en-GB" sz="1400" i="1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bagian</a:t>
            </a:r>
            <a:r>
              <a:rPr lang="en-GB" sz="1400" i="1" dirty="0">
                <a:latin typeface="Rockwell" panose="02060603020205020403" pitchFamily="18" charset="0"/>
              </a:rPr>
              <a:t>: </a:t>
            </a:r>
            <a:r>
              <a:rPr lang="en-GB" sz="1400" i="1" dirty="0" err="1">
                <a:latin typeface="Rockwell" panose="02060603020205020403" pitchFamily="18" charset="0"/>
              </a:rPr>
              <a:t>sepertiga</a:t>
            </a:r>
            <a:r>
              <a:rPr lang="en-GB" sz="1400" i="1" dirty="0">
                <a:latin typeface="Rockwell" panose="02060603020205020403" pitchFamily="18" charset="0"/>
              </a:rPr>
              <a:t> untuk </a:t>
            </a:r>
            <a:r>
              <a:rPr lang="en-GB" sz="1400" i="1" dirty="0" err="1">
                <a:latin typeface="Rockwell" panose="02060603020205020403" pitchFamily="18" charset="0"/>
              </a:rPr>
              <a:t>menulis</a:t>
            </a:r>
            <a:r>
              <a:rPr lang="en-GB" sz="1400" i="1" dirty="0">
                <a:latin typeface="Rockwell" panose="02060603020205020403" pitchFamily="18" charset="0"/>
              </a:rPr>
              <a:t>, </a:t>
            </a:r>
            <a:r>
              <a:rPr lang="en-GB" sz="1400" i="1" dirty="0" err="1">
                <a:latin typeface="Rockwell" panose="02060603020205020403" pitchFamily="18" charset="0"/>
              </a:rPr>
              <a:t>sepertiga</a:t>
            </a:r>
            <a:r>
              <a:rPr lang="en-GB" sz="1400" i="1" dirty="0">
                <a:latin typeface="Rockwell" panose="02060603020205020403" pitchFamily="18" charset="0"/>
              </a:rPr>
              <a:t> untuk salat, dan </a:t>
            </a:r>
            <a:r>
              <a:rPr lang="en-GB" sz="1400" i="1" dirty="0" err="1">
                <a:latin typeface="Rockwell" panose="02060603020205020403" pitchFamily="18" charset="0"/>
              </a:rPr>
              <a:t>sepertiga</a:t>
            </a:r>
            <a:r>
              <a:rPr lang="en-GB" sz="1400" i="1" dirty="0">
                <a:latin typeface="Rockwell" panose="02060603020205020403" pitchFamily="18" charset="0"/>
              </a:rPr>
              <a:t> untuk </a:t>
            </a:r>
            <a:r>
              <a:rPr lang="en-GB" sz="1400" i="1" dirty="0" err="1">
                <a:latin typeface="Rockwell" panose="02060603020205020403" pitchFamily="18" charset="0"/>
              </a:rPr>
              <a:t>tidur</a:t>
            </a:r>
            <a:r>
              <a:rPr lang="en-GB" sz="1400" i="1" dirty="0">
                <a:latin typeface="Rockwell" panose="02060603020205020403" pitchFamily="18" charset="0"/>
              </a:rPr>
              <a:t>”.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B7FCA1A-EB5C-BF96-DC08-AE4080E702B0}"/>
              </a:ext>
            </a:extLst>
          </p:cNvPr>
          <p:cNvSpPr/>
          <p:nvPr/>
        </p:nvSpPr>
        <p:spPr>
          <a:xfrm>
            <a:off x="5154109" y="5055712"/>
            <a:ext cx="6522771" cy="5717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Sufyan bin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Uyainah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guru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Asy-Syafi’i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Asy-Syafi’i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adalah orang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terbaik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zamannya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161BEA65-5E89-01D8-4844-9768D59983A8}"/>
              </a:ext>
            </a:extLst>
          </p:cNvPr>
          <p:cNvSpPr/>
          <p:nvPr/>
        </p:nvSpPr>
        <p:spPr>
          <a:xfrm>
            <a:off x="5154112" y="5702675"/>
            <a:ext cx="6522771" cy="9324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Imam Ahmad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"Tidak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pun yang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menyentuh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tinta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pena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kecuali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Asy-Syafi’i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kebaikan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lehernya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“.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juga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"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Sesungguhnya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Asy-Syafi’i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matahari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bagi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dunia dan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kesehatan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bagi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manusia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. Apakah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yang bisa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lepas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keduanya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?“.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63C319C7-0E4F-D482-1239-C508CB075612}"/>
              </a:ext>
            </a:extLst>
          </p:cNvPr>
          <p:cNvCxnSpPr>
            <a:cxnSpLocks/>
            <a:stCxn id="4" idx="3"/>
            <a:endCxn id="56" idx="1"/>
          </p:cNvCxnSpPr>
          <p:nvPr/>
        </p:nvCxnSpPr>
        <p:spPr>
          <a:xfrm>
            <a:off x="4668634" y="5341573"/>
            <a:ext cx="485475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899D27F5-FDE1-A057-BAB8-4BC780007A22}"/>
              </a:ext>
            </a:extLst>
          </p:cNvPr>
          <p:cNvCxnSpPr>
            <a:cxnSpLocks/>
            <a:stCxn id="4" idx="3"/>
            <a:endCxn id="57" idx="1"/>
          </p:cNvCxnSpPr>
          <p:nvPr/>
        </p:nvCxnSpPr>
        <p:spPr>
          <a:xfrm>
            <a:off x="4668634" y="5341573"/>
            <a:ext cx="485478" cy="82733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356EBF41-582A-6F1C-099B-BA6950184CE7}"/>
              </a:ext>
            </a:extLst>
          </p:cNvPr>
          <p:cNvCxnSpPr>
            <a:cxnSpLocks/>
            <a:stCxn id="8" idx="3"/>
            <a:endCxn id="26" idx="1"/>
          </p:cNvCxnSpPr>
          <p:nvPr/>
        </p:nvCxnSpPr>
        <p:spPr>
          <a:xfrm>
            <a:off x="4668634" y="2935098"/>
            <a:ext cx="485478" cy="77558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ABD0799-B403-914D-2495-B04D2AB2C3D4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GB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D314C9-A362-269E-BBBA-1D8B36D7FE26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448667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39ADB-2A09-45F4-F5A5-14DB86C68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1E1F2E0-FCB0-3B61-F8FF-C3C0BB909B3B}"/>
              </a:ext>
            </a:extLst>
          </p:cNvPr>
          <p:cNvSpPr/>
          <p:nvPr/>
        </p:nvSpPr>
        <p:spPr>
          <a:xfrm>
            <a:off x="3884247" y="472967"/>
            <a:ext cx="2662857" cy="136437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b="1" dirty="0">
                <a:latin typeface="Rockwell" panose="02060603020205020403" pitchFamily="18" charset="0"/>
              </a:rPr>
              <a:t>Fase Awal (</a:t>
            </a:r>
            <a:r>
              <a:rPr lang="en-GB" sz="2600" b="1" dirty="0" err="1">
                <a:latin typeface="Rockwell" panose="02060603020205020403" pitchFamily="18" charset="0"/>
              </a:rPr>
              <a:t>Mazhab</a:t>
            </a:r>
            <a:r>
              <a:rPr lang="en-GB" sz="2600" b="1" dirty="0">
                <a:latin typeface="Rockwell" panose="02060603020205020403" pitchFamily="18" charset="0"/>
              </a:rPr>
              <a:t> Qadim/Lama)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62C62C-71A2-29D6-6A7A-B2A31EC92D1E}"/>
              </a:ext>
            </a:extLst>
          </p:cNvPr>
          <p:cNvSpPr/>
          <p:nvPr/>
        </p:nvSpPr>
        <p:spPr>
          <a:xfrm>
            <a:off x="6935512" y="2819278"/>
            <a:ext cx="5036445" cy="2138149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2400" dirty="0">
                <a:latin typeface="Rockwell" panose="02060603020205020403" pitchFamily="18" charset="0"/>
              </a:rPr>
              <a:t>Ketika </a:t>
            </a:r>
            <a:r>
              <a:rPr lang="en-GB" sz="2400" dirty="0" err="1">
                <a:latin typeface="Rockwell" panose="02060603020205020403" pitchFamily="18" charset="0"/>
              </a:rPr>
              <a:t>beliau</a:t>
            </a:r>
            <a:r>
              <a:rPr lang="en-GB" sz="2400" dirty="0">
                <a:latin typeface="Rockwell" panose="02060603020205020403" pitchFamily="18" charset="0"/>
              </a:rPr>
              <a:t> </a:t>
            </a:r>
            <a:r>
              <a:rPr lang="en-GB" sz="2400" dirty="0" err="1">
                <a:latin typeface="Rockwell" panose="02060603020205020403" pitchFamily="18" charset="0"/>
              </a:rPr>
              <a:t>pindah</a:t>
            </a:r>
            <a:r>
              <a:rPr lang="en-GB" sz="2400" dirty="0">
                <a:latin typeface="Rockwell" panose="02060603020205020403" pitchFamily="18" charset="0"/>
              </a:rPr>
              <a:t> ke </a:t>
            </a:r>
            <a:r>
              <a:rPr lang="en-GB" sz="2400" b="1" dirty="0">
                <a:latin typeface="Rockwell" panose="02060603020205020403" pitchFamily="18" charset="0"/>
              </a:rPr>
              <a:t>Mesir</a:t>
            </a:r>
            <a:r>
              <a:rPr lang="en-GB" sz="2400" dirty="0">
                <a:latin typeface="Rockwell" panose="02060603020205020403" pitchFamily="18" charset="0"/>
              </a:rPr>
              <a:t>, </a:t>
            </a:r>
            <a:r>
              <a:rPr lang="en-GB" sz="2400" dirty="0" err="1">
                <a:latin typeface="Rockwell" panose="02060603020205020403" pitchFamily="18" charset="0"/>
              </a:rPr>
              <a:t>beliau</a:t>
            </a:r>
            <a:r>
              <a:rPr lang="en-GB" sz="2400" dirty="0">
                <a:latin typeface="Rockwell" panose="02060603020205020403" pitchFamily="18" charset="0"/>
              </a:rPr>
              <a:t> </a:t>
            </a:r>
            <a:r>
              <a:rPr lang="en-GB" sz="2400" dirty="0" err="1">
                <a:latin typeface="Rockwell" panose="02060603020205020403" pitchFamily="18" charset="0"/>
              </a:rPr>
              <a:t>menyusun</a:t>
            </a:r>
            <a:r>
              <a:rPr lang="en-GB" sz="2400" dirty="0">
                <a:latin typeface="Rockwell" panose="02060603020205020403" pitchFamily="18" charset="0"/>
              </a:rPr>
              <a:t> </a:t>
            </a:r>
            <a:r>
              <a:rPr lang="en-GB" sz="2400" dirty="0" err="1">
                <a:latin typeface="Rockwell" panose="02060603020205020403" pitchFamily="18" charset="0"/>
              </a:rPr>
              <a:t>ulang</a:t>
            </a:r>
            <a:r>
              <a:rPr lang="en-GB" sz="2400" dirty="0">
                <a:latin typeface="Rockwell" panose="02060603020205020403" pitchFamily="18" charset="0"/>
              </a:rPr>
              <a:t> </a:t>
            </a:r>
            <a:r>
              <a:rPr lang="en-GB" sz="2400" dirty="0" err="1">
                <a:latin typeface="Rockwell" panose="02060603020205020403" pitchFamily="18" charset="0"/>
              </a:rPr>
              <a:t>beberapa</a:t>
            </a:r>
            <a:r>
              <a:rPr lang="en-GB" sz="2400" dirty="0">
                <a:latin typeface="Rockwell" panose="02060603020205020403" pitchFamily="18" charset="0"/>
              </a:rPr>
              <a:t> kitab </a:t>
            </a:r>
            <a:r>
              <a:rPr lang="en-GB" sz="2400" dirty="0" err="1">
                <a:latin typeface="Rockwell" panose="02060603020205020403" pitchFamily="18" charset="0"/>
              </a:rPr>
              <a:t>tersebut</a:t>
            </a:r>
            <a:r>
              <a:rPr lang="en-GB" sz="2400" dirty="0">
                <a:latin typeface="Rockwell" panose="02060603020205020403" pitchFamily="18" charset="0"/>
              </a:rPr>
              <a:t>. Karya-</a:t>
            </a:r>
            <a:r>
              <a:rPr lang="en-GB" sz="2400" dirty="0" err="1">
                <a:latin typeface="Rockwell" panose="02060603020205020403" pitchFamily="18" charset="0"/>
              </a:rPr>
              <a:t>karya</a:t>
            </a:r>
            <a:r>
              <a:rPr lang="en-GB" sz="2400" dirty="0">
                <a:latin typeface="Rockwell" panose="02060603020205020403" pitchFamily="18" charset="0"/>
              </a:rPr>
              <a:t>, </a:t>
            </a:r>
            <a:r>
              <a:rPr lang="en-GB" sz="2400" dirty="0" err="1">
                <a:latin typeface="Rockwell" panose="02060603020205020403" pitchFamily="18" charset="0"/>
              </a:rPr>
              <a:t>pandangan</a:t>
            </a:r>
            <a:r>
              <a:rPr lang="en-GB" sz="2400" dirty="0">
                <a:latin typeface="Rockwell" panose="02060603020205020403" pitchFamily="18" charset="0"/>
              </a:rPr>
              <a:t>, dan ijtihad yang </a:t>
            </a:r>
            <a:r>
              <a:rPr lang="en-GB" sz="2400" dirty="0" err="1">
                <a:latin typeface="Rockwell" panose="02060603020205020403" pitchFamily="18" charset="0"/>
              </a:rPr>
              <a:t>beliau</a:t>
            </a:r>
            <a:r>
              <a:rPr lang="en-GB" sz="2400" dirty="0">
                <a:latin typeface="Rockwell" panose="02060603020205020403" pitchFamily="18" charset="0"/>
              </a:rPr>
              <a:t> </a:t>
            </a:r>
            <a:r>
              <a:rPr lang="en-GB" sz="2400" dirty="0" err="1">
                <a:latin typeface="Rockwell" panose="02060603020205020403" pitchFamily="18" charset="0"/>
              </a:rPr>
              <a:t>kemukakan</a:t>
            </a:r>
            <a:r>
              <a:rPr lang="en-GB" sz="2400" dirty="0">
                <a:latin typeface="Rockwell" panose="02060603020205020403" pitchFamily="18" charset="0"/>
              </a:rPr>
              <a:t> di Mesir</a:t>
            </a:r>
            <a:endParaRPr lang="en-GB" sz="24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DB2AE61-1F62-7C86-7AF9-23B8418A6F7B}"/>
              </a:ext>
            </a:extLst>
          </p:cNvPr>
          <p:cNvCxnSpPr>
            <a:cxnSpLocks/>
            <a:stCxn id="10" idx="3"/>
            <a:endCxn id="4" idx="1"/>
          </p:cNvCxnSpPr>
          <p:nvPr/>
        </p:nvCxnSpPr>
        <p:spPr>
          <a:xfrm>
            <a:off x="6547104" y="3888353"/>
            <a:ext cx="388408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1268948-461E-974E-15BF-1B0E0BF6BBD8}"/>
              </a:ext>
            </a:extLst>
          </p:cNvPr>
          <p:cNvSpPr/>
          <p:nvPr/>
        </p:nvSpPr>
        <p:spPr>
          <a:xfrm>
            <a:off x="210208" y="1527048"/>
            <a:ext cx="3157735" cy="2217938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  <a:latin typeface="Rockwell" panose="02060603020205020403" pitchFamily="18" charset="0"/>
              </a:rPr>
              <a:t>FASE MADZHAB ASY-SYAFI’I</a:t>
            </a:r>
            <a:endParaRPr lang="en-GB" sz="3600" b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5B6BE2-3C4E-C447-A4A3-461D8E3D5CAB}"/>
              </a:ext>
            </a:extLst>
          </p:cNvPr>
          <p:cNvSpPr/>
          <p:nvPr/>
        </p:nvSpPr>
        <p:spPr>
          <a:xfrm>
            <a:off x="6972806" y="323094"/>
            <a:ext cx="4999151" cy="1664123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2400" dirty="0">
                <a:latin typeface="Rockwell" panose="02060603020205020403" pitchFamily="18" charset="0"/>
              </a:rPr>
              <a:t>Ketika Imam </a:t>
            </a:r>
            <a:r>
              <a:rPr lang="en-GB" sz="2400" dirty="0" err="1">
                <a:latin typeface="Rockwell" panose="02060603020205020403" pitchFamily="18" charset="0"/>
              </a:rPr>
              <a:t>Syafii</a:t>
            </a:r>
            <a:r>
              <a:rPr lang="en-GB" sz="2400" dirty="0">
                <a:latin typeface="Rockwell" panose="02060603020205020403" pitchFamily="18" charset="0"/>
              </a:rPr>
              <a:t> </a:t>
            </a:r>
            <a:r>
              <a:rPr lang="en-GB" sz="2400" dirty="0" err="1">
                <a:latin typeface="Rockwell" panose="02060603020205020403" pitchFamily="18" charset="0"/>
              </a:rPr>
              <a:t>pergi</a:t>
            </a:r>
            <a:r>
              <a:rPr lang="en-GB" sz="2400" dirty="0">
                <a:latin typeface="Rockwell" panose="02060603020205020403" pitchFamily="18" charset="0"/>
              </a:rPr>
              <a:t> ke </a:t>
            </a:r>
            <a:r>
              <a:rPr lang="en-GB" sz="2400" b="1" dirty="0">
                <a:latin typeface="Rockwell" panose="02060603020205020403" pitchFamily="18" charset="0"/>
              </a:rPr>
              <a:t>Baghdad</a:t>
            </a:r>
            <a:r>
              <a:rPr lang="en-GB" sz="2400" dirty="0">
                <a:latin typeface="Rockwell" panose="02060603020205020403" pitchFamily="18" charset="0"/>
              </a:rPr>
              <a:t>, </a:t>
            </a:r>
            <a:r>
              <a:rPr lang="en-GB" sz="2400" dirty="0" err="1">
                <a:latin typeface="Rockwell" panose="02060603020205020403" pitchFamily="18" charset="0"/>
              </a:rPr>
              <a:t>beliau</a:t>
            </a:r>
            <a:r>
              <a:rPr lang="en-GB" sz="2400" dirty="0">
                <a:latin typeface="Rockwell" panose="02060603020205020403" pitchFamily="18" charset="0"/>
              </a:rPr>
              <a:t> </a:t>
            </a:r>
            <a:r>
              <a:rPr lang="en-GB" sz="2400" dirty="0" err="1">
                <a:latin typeface="Rockwell" panose="02060603020205020403" pitchFamily="18" charset="0"/>
              </a:rPr>
              <a:t>menyusun</a:t>
            </a:r>
            <a:r>
              <a:rPr lang="en-GB" sz="2400" dirty="0">
                <a:latin typeface="Rockwell" panose="02060603020205020403" pitchFamily="18" charset="0"/>
              </a:rPr>
              <a:t> kitab-kitab </a:t>
            </a:r>
            <a:r>
              <a:rPr lang="en-GB" sz="2400" dirty="0" err="1">
                <a:latin typeface="Rockwell" panose="02060603020205020403" pitchFamily="18" charset="0"/>
              </a:rPr>
              <a:t>dalam</a:t>
            </a:r>
            <a:r>
              <a:rPr lang="en-GB" sz="2400" dirty="0">
                <a:latin typeface="Rockwell" panose="02060603020205020403" pitchFamily="18" charset="0"/>
              </a:rPr>
              <a:t> </a:t>
            </a:r>
            <a:r>
              <a:rPr lang="en-GB" sz="2400" dirty="0" err="1">
                <a:latin typeface="Rockwell" panose="02060603020205020403" pitchFamily="18" charset="0"/>
              </a:rPr>
              <a:t>fikih</a:t>
            </a:r>
            <a:r>
              <a:rPr lang="en-GB" sz="2400" dirty="0">
                <a:latin typeface="Rockwell" panose="02060603020205020403" pitchFamily="18" charset="0"/>
              </a:rPr>
              <a:t> dan </a:t>
            </a:r>
            <a:r>
              <a:rPr lang="en-GB" sz="2400" dirty="0" err="1">
                <a:latin typeface="Rockwell" panose="02060603020205020403" pitchFamily="18" charset="0"/>
              </a:rPr>
              <a:t>usul</a:t>
            </a:r>
            <a:r>
              <a:rPr lang="en-GB" sz="2400" dirty="0">
                <a:latin typeface="Rockwell" panose="02060603020205020403" pitchFamily="18" charset="0"/>
              </a:rPr>
              <a:t> </a:t>
            </a:r>
            <a:r>
              <a:rPr lang="en-GB" sz="2400" dirty="0" err="1">
                <a:latin typeface="Rockwell" panose="02060603020205020403" pitchFamily="18" charset="0"/>
              </a:rPr>
              <a:t>fikih</a:t>
            </a:r>
            <a:r>
              <a:rPr lang="en-GB" sz="2400" dirty="0">
                <a:latin typeface="Rockwell" panose="02060603020205020403" pitchFamily="18" charset="0"/>
              </a:rPr>
              <a:t>.</a:t>
            </a:r>
            <a:endParaRPr lang="en-GB" sz="24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683C568-DB07-7260-10EB-B54A667E6AAA}"/>
              </a:ext>
            </a:extLst>
          </p:cNvPr>
          <p:cNvSpPr/>
          <p:nvPr/>
        </p:nvSpPr>
        <p:spPr>
          <a:xfrm>
            <a:off x="3884247" y="3206164"/>
            <a:ext cx="2662857" cy="136437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b="1" dirty="0">
                <a:latin typeface="Rockwell" panose="02060603020205020403" pitchFamily="18" charset="0"/>
              </a:rPr>
              <a:t>Fase Akhir (</a:t>
            </a:r>
            <a:r>
              <a:rPr lang="en-GB" sz="2600" b="1" dirty="0" err="1">
                <a:latin typeface="Rockwell" panose="02060603020205020403" pitchFamily="18" charset="0"/>
              </a:rPr>
              <a:t>Mazhab</a:t>
            </a:r>
            <a:r>
              <a:rPr lang="en-GB" sz="2600" b="1" dirty="0">
                <a:latin typeface="Rockwell" panose="02060603020205020403" pitchFamily="18" charset="0"/>
              </a:rPr>
              <a:t> Jadid/Baru)</a:t>
            </a:r>
            <a:endParaRPr lang="en-GB" sz="2600" b="1" dirty="0">
              <a:solidFill>
                <a:schemeClr val="tx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941282-12DD-AA16-5395-E70B18BF7792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>
            <a:off x="6547104" y="1155156"/>
            <a:ext cx="425702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4E6727C-2C0F-192F-CF58-B635ECF27E7B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3367943" y="2636017"/>
            <a:ext cx="516304" cy="125233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D764B30-7E29-E816-BB84-D9CC56ECF536}"/>
              </a:ext>
            </a:extLst>
          </p:cNvPr>
          <p:cNvSpPr/>
          <p:nvPr/>
        </p:nvSpPr>
        <p:spPr>
          <a:xfrm>
            <a:off x="210208" y="5140687"/>
            <a:ext cx="11645461" cy="1487129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>
                <a:latin typeface="Rockwell" panose="02060603020205020403" pitchFamily="18" charset="0"/>
              </a:rPr>
              <a:t>Tidak </a:t>
            </a:r>
            <a:r>
              <a:rPr lang="en-GB" dirty="0" err="1">
                <a:latin typeface="Rockwell" panose="02060603020205020403" pitchFamily="18" charset="0"/>
              </a:rPr>
              <a:t>diragukan</a:t>
            </a:r>
            <a:r>
              <a:rPr lang="en-GB" dirty="0">
                <a:latin typeface="Rockwell" panose="02060603020205020403" pitchFamily="18" charset="0"/>
              </a:rPr>
              <a:t> lagi </a:t>
            </a:r>
            <a:r>
              <a:rPr lang="en-GB" dirty="0" err="1">
                <a:latin typeface="Rockwell" panose="02060603020205020403" pitchFamily="18" charset="0"/>
              </a:rPr>
              <a:t>bahwa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i="1" dirty="0" err="1">
                <a:latin typeface="Rockwell" panose="02060603020205020403" pitchFamily="18" charset="0"/>
              </a:rPr>
              <a:t>Mazhab</a:t>
            </a:r>
            <a:r>
              <a:rPr lang="en-GB" i="1" dirty="0">
                <a:latin typeface="Rockwell" panose="02060603020205020403" pitchFamily="18" charset="0"/>
              </a:rPr>
              <a:t> Qadim</a:t>
            </a:r>
            <a:r>
              <a:rPr lang="en-GB" dirty="0">
                <a:latin typeface="Rockwell" panose="02060603020205020403" pitchFamily="18" charset="0"/>
              </a:rPr>
              <a:t> dan </a:t>
            </a:r>
            <a:r>
              <a:rPr lang="en-GB" i="1" dirty="0" err="1">
                <a:latin typeface="Rockwell" panose="02060603020205020403" pitchFamily="18" charset="0"/>
              </a:rPr>
              <a:t>Mazhab</a:t>
            </a:r>
            <a:r>
              <a:rPr lang="en-GB" i="1" dirty="0">
                <a:latin typeface="Rockwell" panose="02060603020205020403" pitchFamily="18" charset="0"/>
              </a:rPr>
              <a:t> Jadid</a:t>
            </a:r>
            <a:r>
              <a:rPr lang="en-GB" dirty="0">
                <a:latin typeface="Rockwell" panose="02060603020205020403" pitchFamily="18" charset="0"/>
              </a:rPr>
              <a:t> tidak </a:t>
            </a:r>
            <a:r>
              <a:rPr lang="en-GB" dirty="0" err="1">
                <a:latin typeface="Rockwell" panose="02060603020205020403" pitchFamily="18" charset="0"/>
              </a:rPr>
              <a:t>berarti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bahwa</a:t>
            </a:r>
            <a:r>
              <a:rPr lang="en-GB" dirty="0">
                <a:latin typeface="Rockwell" panose="02060603020205020403" pitchFamily="18" charset="0"/>
              </a:rPr>
              <a:t> Imam </a:t>
            </a:r>
            <a:r>
              <a:rPr lang="en-GB" dirty="0" err="1">
                <a:latin typeface="Rockwell" panose="02060603020205020403" pitchFamily="18" charset="0"/>
              </a:rPr>
              <a:t>Syafii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menghapus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seluruh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fikihnya</a:t>
            </a:r>
            <a:r>
              <a:rPr lang="en-GB" dirty="0">
                <a:latin typeface="Rockwell" panose="02060603020205020403" pitchFamily="18" charset="0"/>
              </a:rPr>
              <a:t> di </a:t>
            </a:r>
            <a:r>
              <a:rPr lang="en-GB" dirty="0" err="1">
                <a:latin typeface="Rockwell" panose="02060603020205020403" pitchFamily="18" charset="0"/>
              </a:rPr>
              <a:t>fase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sebelumnya</a:t>
            </a:r>
            <a:r>
              <a:rPr lang="en-GB" dirty="0">
                <a:latin typeface="Rockwell" panose="02060603020205020403" pitchFamily="18" charset="0"/>
              </a:rPr>
              <a:t>, </a:t>
            </a:r>
            <a:r>
              <a:rPr lang="en-GB" dirty="0" err="1">
                <a:latin typeface="Rockwell" panose="02060603020205020403" pitchFamily="18" charset="0"/>
              </a:rPr>
              <a:t>lalu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datang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dengan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fikih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baru</a:t>
            </a:r>
            <a:r>
              <a:rPr lang="en-GB" dirty="0">
                <a:latin typeface="Rockwell" panose="02060603020205020403" pitchFamily="18" charset="0"/>
              </a:rPr>
              <a:t> yang </a:t>
            </a:r>
            <a:r>
              <a:rPr lang="en-GB" dirty="0" err="1">
                <a:latin typeface="Rockwell" panose="02060603020205020403" pitchFamily="18" charset="0"/>
              </a:rPr>
              <a:t>berbeda</a:t>
            </a:r>
            <a:r>
              <a:rPr lang="en-GB" dirty="0">
                <a:latin typeface="Rockwell" panose="02060603020205020403" pitchFamily="18" charset="0"/>
              </a:rPr>
              <a:t>.  </a:t>
            </a:r>
            <a:r>
              <a:rPr lang="en-GB" dirty="0" err="1">
                <a:latin typeface="Rockwell" panose="02060603020205020403" pitchFamily="18" charset="0"/>
              </a:rPr>
              <a:t>Perbedaan</a:t>
            </a:r>
            <a:r>
              <a:rPr lang="en-GB" dirty="0">
                <a:latin typeface="Rockwell" panose="02060603020205020403" pitchFamily="18" charset="0"/>
              </a:rPr>
              <a:t> ini </a:t>
            </a:r>
            <a:r>
              <a:rPr lang="en-GB" dirty="0" err="1">
                <a:latin typeface="Rockwell" panose="02060603020205020403" pitchFamily="18" charset="0"/>
              </a:rPr>
              <a:t>hanya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terletak</a:t>
            </a:r>
            <a:r>
              <a:rPr lang="en-GB" dirty="0">
                <a:latin typeface="Rockwell" panose="02060603020205020403" pitchFamily="18" charset="0"/>
              </a:rPr>
              <a:t> pada </a:t>
            </a:r>
            <a:r>
              <a:rPr lang="en-GB" dirty="0" err="1">
                <a:latin typeface="Rockwell" panose="02060603020205020403" pitchFamily="18" charset="0"/>
              </a:rPr>
              <a:t>beberapa</a:t>
            </a:r>
            <a:r>
              <a:rPr lang="en-GB" dirty="0">
                <a:latin typeface="Rockwell" panose="02060603020205020403" pitchFamily="18" charset="0"/>
              </a:rPr>
              <a:t> ijtihad dan </a:t>
            </a:r>
            <a:r>
              <a:rPr lang="en-GB" dirty="0" err="1">
                <a:latin typeface="Rockwell" panose="02060603020205020403" pitchFamily="18" charset="0"/>
              </a:rPr>
              <a:t>beberapa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masalah</a:t>
            </a:r>
            <a:r>
              <a:rPr lang="en-GB" dirty="0">
                <a:latin typeface="Rockwell" panose="02060603020205020403" pitchFamily="18" charset="0"/>
              </a:rPr>
              <a:t>.  Yang </a:t>
            </a:r>
            <a:r>
              <a:rPr lang="en-GB" dirty="0" err="1">
                <a:latin typeface="Rockwell" panose="02060603020205020403" pitchFamily="18" charset="0"/>
              </a:rPr>
              <a:t>menjadi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pegangan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bagi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mazhab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Syafi’i</a:t>
            </a:r>
            <a:r>
              <a:rPr lang="en-GB" dirty="0">
                <a:latin typeface="Rockwell" panose="02060603020205020403" pitchFamily="18" charset="0"/>
              </a:rPr>
              <a:t> adalah </a:t>
            </a:r>
            <a:r>
              <a:rPr lang="en-GB" i="1" dirty="0" err="1">
                <a:latin typeface="Rockwell" panose="02060603020205020403" pitchFamily="18" charset="0"/>
              </a:rPr>
              <a:t>Mazhab</a:t>
            </a:r>
            <a:r>
              <a:rPr lang="en-GB" i="1" dirty="0">
                <a:latin typeface="Rockwell" panose="02060603020205020403" pitchFamily="18" charset="0"/>
              </a:rPr>
              <a:t> Jadid</a:t>
            </a:r>
            <a:r>
              <a:rPr lang="en-GB" dirty="0">
                <a:latin typeface="Rockwell" panose="02060603020205020403" pitchFamily="18" charset="0"/>
              </a:rPr>
              <a:t>, </a:t>
            </a:r>
            <a:r>
              <a:rPr lang="en-GB" dirty="0" err="1">
                <a:latin typeface="Rockwell" panose="02060603020205020403" pitchFamily="18" charset="0"/>
              </a:rPr>
              <a:t>yaitu</a:t>
            </a:r>
            <a:r>
              <a:rPr lang="en-GB" dirty="0">
                <a:latin typeface="Rockwell" panose="02060603020205020403" pitchFamily="18" charset="0"/>
              </a:rPr>
              <a:t> yang </a:t>
            </a:r>
            <a:r>
              <a:rPr lang="en-GB" dirty="0" err="1">
                <a:latin typeface="Rockwell" panose="02060603020205020403" pitchFamily="18" charset="0"/>
              </a:rPr>
              <a:t>beliau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susun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dalam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kitabnya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i="1" dirty="0" err="1">
                <a:latin typeface="Rockwell" panose="02060603020205020403" pitchFamily="18" charset="0"/>
              </a:rPr>
              <a:t>Ar-Risalah</a:t>
            </a:r>
            <a:r>
              <a:rPr lang="en-GB" dirty="0">
                <a:latin typeface="Rockwell" panose="02060603020205020403" pitchFamily="18" charset="0"/>
              </a:rPr>
              <a:t> (yang juga </a:t>
            </a:r>
            <a:r>
              <a:rPr lang="en-GB" dirty="0" err="1">
                <a:latin typeface="Rockwell" panose="02060603020205020403" pitchFamily="18" charset="0"/>
              </a:rPr>
              <a:t>disebut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i="1" dirty="0" err="1">
                <a:latin typeface="Rockwell" panose="02060603020205020403" pitchFamily="18" charset="0"/>
              </a:rPr>
              <a:t>Ar-Risalah</a:t>
            </a:r>
            <a:r>
              <a:rPr lang="en-GB" i="1" dirty="0">
                <a:latin typeface="Rockwell" panose="02060603020205020403" pitchFamily="18" charset="0"/>
              </a:rPr>
              <a:t> Al-</a:t>
            </a:r>
            <a:r>
              <a:rPr lang="en-GB" i="1" dirty="0" err="1">
                <a:latin typeface="Rockwell" panose="02060603020205020403" pitchFamily="18" charset="0"/>
              </a:rPr>
              <a:t>Jadidah</a:t>
            </a:r>
            <a:r>
              <a:rPr lang="en-GB" dirty="0">
                <a:latin typeface="Rockwell" panose="02060603020205020403" pitchFamily="18" charset="0"/>
              </a:rPr>
              <a:t>) dan juga </a:t>
            </a:r>
            <a:r>
              <a:rPr lang="en-GB" dirty="0" err="1">
                <a:latin typeface="Rockwell" panose="02060603020205020403" pitchFamily="18" charset="0"/>
              </a:rPr>
              <a:t>dalam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dirty="0" err="1">
                <a:latin typeface="Rockwell" panose="02060603020205020403" pitchFamily="18" charset="0"/>
              </a:rPr>
              <a:t>kitabnya</a:t>
            </a:r>
            <a:r>
              <a:rPr lang="en-GB" dirty="0">
                <a:latin typeface="Rockwell" panose="02060603020205020403" pitchFamily="18" charset="0"/>
              </a:rPr>
              <a:t> </a:t>
            </a:r>
            <a:r>
              <a:rPr lang="en-GB" i="1" dirty="0">
                <a:latin typeface="Rockwell" panose="02060603020205020403" pitchFamily="18" charset="0"/>
              </a:rPr>
              <a:t>Al-Umm</a:t>
            </a:r>
            <a:r>
              <a:rPr lang="en-GB" dirty="0">
                <a:latin typeface="Rockwell" panose="02060603020205020403" pitchFamily="18" charset="0"/>
              </a:rPr>
              <a:t>.</a:t>
            </a:r>
            <a:endParaRPr lang="en-GB" sz="24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78624B6-D21D-8C60-B33D-13AE14B41A1C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GB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184495-AE47-0A21-107C-9A826CE117E1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1F257A8-3B75-2C9F-DDB3-CCBD82509666}"/>
              </a:ext>
            </a:extLst>
          </p:cNvPr>
          <p:cNvCxnSpPr>
            <a:cxnSpLocks/>
            <a:stCxn id="8" idx="3"/>
            <a:endCxn id="3" idx="1"/>
          </p:cNvCxnSpPr>
          <p:nvPr/>
        </p:nvCxnSpPr>
        <p:spPr>
          <a:xfrm flipV="1">
            <a:off x="3367943" y="1155156"/>
            <a:ext cx="516304" cy="148086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625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39BE1-425A-96DD-003C-FB8CE0EF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3FB5209-AA79-BEDB-411B-B7F8BC359216}"/>
              </a:ext>
            </a:extLst>
          </p:cNvPr>
          <p:cNvSpPr/>
          <p:nvPr/>
        </p:nvSpPr>
        <p:spPr>
          <a:xfrm>
            <a:off x="2726431" y="4343737"/>
            <a:ext cx="2381597" cy="9445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Ketiga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: Fase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Pemurnian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(At-Tahrir Al-Awwal)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515B2CE-9389-E23E-8C2E-570F7FFC6ED6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>
            <a:off x="2275316" y="3715433"/>
            <a:ext cx="451115" cy="110058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17A179A-23FE-456F-5732-2AD6BFD5AB42}"/>
              </a:ext>
            </a:extLst>
          </p:cNvPr>
          <p:cNvSpPr/>
          <p:nvPr/>
        </p:nvSpPr>
        <p:spPr>
          <a:xfrm>
            <a:off x="2726431" y="2518211"/>
            <a:ext cx="2381597" cy="94456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4F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Fase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Perkembangan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Penyebaran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C260073-A6E1-147E-866F-34BBB9BFEF64}"/>
              </a:ext>
            </a:extLst>
          </p:cNvPr>
          <p:cNvSpPr/>
          <p:nvPr/>
        </p:nvSpPr>
        <p:spPr>
          <a:xfrm>
            <a:off x="2726431" y="378488"/>
            <a:ext cx="2381597" cy="9445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Fase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Pendirian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(sampai 282 H)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A65736E-F8C5-9006-3301-D6DCE2859849}"/>
              </a:ext>
            </a:extLst>
          </p:cNvPr>
          <p:cNvSpPr/>
          <p:nvPr/>
        </p:nvSpPr>
        <p:spPr>
          <a:xfrm>
            <a:off x="5621298" y="151770"/>
            <a:ext cx="1666470" cy="2855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Imam A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sy-Syafi’i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E676691-6771-556C-579C-156E8C3C5A9F}"/>
              </a:ext>
            </a:extLst>
          </p:cNvPr>
          <p:cNvCxnSpPr>
            <a:cxnSpLocks/>
            <a:stCxn id="4" idx="3"/>
            <a:endCxn id="110" idx="1"/>
          </p:cNvCxnSpPr>
          <p:nvPr/>
        </p:nvCxnSpPr>
        <p:spPr>
          <a:xfrm flipV="1">
            <a:off x="5108028" y="4623578"/>
            <a:ext cx="524987" cy="19244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138D35B-CE52-E3D1-4BC6-79DDC1E1268B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 flipV="1">
            <a:off x="5108028" y="294553"/>
            <a:ext cx="513270" cy="55621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0DF3C736-BBF9-4C4C-CB7E-BFB97CD30D2F}"/>
              </a:ext>
            </a:extLst>
          </p:cNvPr>
          <p:cNvCxnSpPr>
            <a:cxnSpLocks/>
            <a:stCxn id="4" idx="3"/>
            <a:endCxn id="112" idx="1"/>
          </p:cNvCxnSpPr>
          <p:nvPr/>
        </p:nvCxnSpPr>
        <p:spPr>
          <a:xfrm>
            <a:off x="5108028" y="4816021"/>
            <a:ext cx="524930" cy="20508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0A4E4E56-3721-97CC-B8E3-C5EDA3BF3EFB}"/>
              </a:ext>
            </a:extLst>
          </p:cNvPr>
          <p:cNvCxnSpPr>
            <a:cxnSpLocks/>
            <a:stCxn id="8" idx="3"/>
            <a:endCxn id="101" idx="1"/>
          </p:cNvCxnSpPr>
          <p:nvPr/>
        </p:nvCxnSpPr>
        <p:spPr>
          <a:xfrm>
            <a:off x="5108028" y="2990495"/>
            <a:ext cx="532467" cy="109434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99FE81D-B3E1-6BE2-C401-173C61CFF8D3}"/>
              </a:ext>
            </a:extLst>
          </p:cNvPr>
          <p:cNvSpPr/>
          <p:nvPr/>
        </p:nvSpPr>
        <p:spPr>
          <a:xfrm>
            <a:off x="119061" y="2894878"/>
            <a:ext cx="2156255" cy="16411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Perkembangan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  <a:p>
            <a:pPr algn="ctr"/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Asy-Syafi’i</a:t>
            </a:r>
            <a:endParaRPr lang="en-GB" sz="19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&amp;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Ulama’nya</a:t>
            </a:r>
            <a:endParaRPr lang="en-GB" sz="19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40038C6-E14D-2030-688C-9E55927C6BE6}"/>
              </a:ext>
            </a:extLst>
          </p:cNvPr>
          <p:cNvSpPr/>
          <p:nvPr/>
        </p:nvSpPr>
        <p:spPr>
          <a:xfrm>
            <a:off x="5621298" y="861448"/>
            <a:ext cx="1666470" cy="29759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Buwaiti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A2DD85B-599C-B18A-899E-839989A7B391}"/>
              </a:ext>
            </a:extLst>
          </p:cNvPr>
          <p:cNvSpPr/>
          <p:nvPr/>
        </p:nvSpPr>
        <p:spPr>
          <a:xfrm>
            <a:off x="5621296" y="504676"/>
            <a:ext cx="2894865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-Rabi' bin Sulaiman Al-Muradi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504C070-AA17-0185-B98F-7EF942BD351B}"/>
              </a:ext>
            </a:extLst>
          </p:cNvPr>
          <p:cNvSpPr/>
          <p:nvPr/>
        </p:nvSpPr>
        <p:spPr>
          <a:xfrm>
            <a:off x="5621296" y="1225405"/>
            <a:ext cx="1666472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Muzani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6C2706C6-BC7C-8CCB-94BA-6291099DC68D}"/>
              </a:ext>
            </a:extLst>
          </p:cNvPr>
          <p:cNvSpPr/>
          <p:nvPr/>
        </p:nvSpPr>
        <p:spPr>
          <a:xfrm>
            <a:off x="7677865" y="160967"/>
            <a:ext cx="1036123" cy="2675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Al-Umm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F9C25651-A5E5-2944-35C3-10CEA0862F13}"/>
              </a:ext>
            </a:extLst>
          </p:cNvPr>
          <p:cNvSpPr/>
          <p:nvPr/>
        </p:nvSpPr>
        <p:spPr>
          <a:xfrm>
            <a:off x="5622737" y="2111856"/>
            <a:ext cx="201971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Qaffal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369E058C-D5D7-373D-FDA4-8DF53E4AE531}"/>
              </a:ext>
            </a:extLst>
          </p:cNvPr>
          <p:cNvSpPr/>
          <p:nvPr/>
        </p:nvSpPr>
        <p:spPr>
          <a:xfrm>
            <a:off x="5628027" y="2475834"/>
            <a:ext cx="2019716" cy="2976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Isfarayini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00D142E9-8B2A-DB1C-8B53-0C6482021C94}"/>
              </a:ext>
            </a:extLst>
          </p:cNvPr>
          <p:cNvSpPr/>
          <p:nvPr/>
        </p:nvSpPr>
        <p:spPr>
          <a:xfrm>
            <a:off x="5640494" y="2834025"/>
            <a:ext cx="2019715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Mawardi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2319667E-08D0-A0FC-A91C-951296B5D245}"/>
              </a:ext>
            </a:extLst>
          </p:cNvPr>
          <p:cNvSpPr/>
          <p:nvPr/>
        </p:nvSpPr>
        <p:spPr>
          <a:xfrm>
            <a:off x="5640495" y="3195204"/>
            <a:ext cx="2019912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Juwaini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2D75C19E-A348-F0E5-522A-BABF750D1688}"/>
              </a:ext>
            </a:extLst>
          </p:cNvPr>
          <p:cNvSpPr/>
          <p:nvPr/>
        </p:nvSpPr>
        <p:spPr>
          <a:xfrm>
            <a:off x="5640495" y="3564607"/>
            <a:ext cx="2019715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Abu Ishaq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Asy-Syirazi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6B1133F1-DB38-49AF-1EB3-66D72062B6FB}"/>
              </a:ext>
            </a:extLst>
          </p:cNvPr>
          <p:cNvSpPr/>
          <p:nvPr/>
        </p:nvSpPr>
        <p:spPr>
          <a:xfrm>
            <a:off x="5640495" y="3934009"/>
            <a:ext cx="2032380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Al-Ghazali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112B964C-1BFE-E4F1-86AF-99F732A39F80}"/>
              </a:ext>
            </a:extLst>
          </p:cNvPr>
          <p:cNvSpPr/>
          <p:nvPr/>
        </p:nvSpPr>
        <p:spPr>
          <a:xfrm>
            <a:off x="5633015" y="4472751"/>
            <a:ext cx="2052386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Ar-Rafi'i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BD6A3B9D-5AEE-3242-7530-5E5E908C708C}"/>
              </a:ext>
            </a:extLst>
          </p:cNvPr>
          <p:cNvSpPr/>
          <p:nvPr/>
        </p:nvSpPr>
        <p:spPr>
          <a:xfrm>
            <a:off x="8035912" y="4472750"/>
            <a:ext cx="1453462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Muharrar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4E5F19F7-B407-1648-F24C-BD1BC81D8BC9}"/>
              </a:ext>
            </a:extLst>
          </p:cNvPr>
          <p:cNvSpPr/>
          <p:nvPr/>
        </p:nvSpPr>
        <p:spPr>
          <a:xfrm>
            <a:off x="5632958" y="4870280"/>
            <a:ext cx="2052386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An-Nawawi 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306C3EF2-18F4-BFC4-692A-4DEE748BDCC1}"/>
              </a:ext>
            </a:extLst>
          </p:cNvPr>
          <p:cNvSpPr/>
          <p:nvPr/>
        </p:nvSpPr>
        <p:spPr>
          <a:xfrm>
            <a:off x="7910121" y="2128931"/>
            <a:ext cx="2651218" cy="2675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Qaffal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Marwazi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aseline="30000" dirty="0">
                <a:solidFill>
                  <a:schemeClr val="bg1"/>
                </a:solidFill>
                <a:latin typeface="Rockwell" panose="02060603020205020403" pitchFamily="18" charset="0"/>
              </a:rPr>
              <a:t>(Ash-</a:t>
            </a:r>
            <a:r>
              <a:rPr lang="en-GB" sz="1400" baseline="30000" dirty="0" err="1">
                <a:solidFill>
                  <a:schemeClr val="bg1"/>
                </a:solidFill>
                <a:latin typeface="Rockwell" panose="02060603020205020403" pitchFamily="18" charset="0"/>
              </a:rPr>
              <a:t>Shogir</a:t>
            </a:r>
            <a:r>
              <a:rPr lang="en-GB" sz="1400" baseline="300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79F0991F-88B4-75BA-28CA-3F23333B43CF}"/>
              </a:ext>
            </a:extLst>
          </p:cNvPr>
          <p:cNvSpPr/>
          <p:nvPr/>
        </p:nvSpPr>
        <p:spPr>
          <a:xfrm>
            <a:off x="8035912" y="2475833"/>
            <a:ext cx="366504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Thariqah</a:t>
            </a:r>
            <a:r>
              <a:rPr lang="en-GB" sz="1300" b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3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Iraqiyyin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(Metode Ulama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Irak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45A6EEC6-23B5-EBD7-ADBE-5995E8C2B40D}"/>
              </a:ext>
            </a:extLst>
          </p:cNvPr>
          <p:cNvSpPr/>
          <p:nvPr/>
        </p:nvSpPr>
        <p:spPr>
          <a:xfrm>
            <a:off x="8035912" y="2834025"/>
            <a:ext cx="2082429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Al-Hawi Al-Kabir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43CB5CE5-D8F7-FEF6-CA91-2041E4E97AB0}"/>
              </a:ext>
            </a:extLst>
          </p:cNvPr>
          <p:cNvSpPr/>
          <p:nvPr/>
        </p:nvSpPr>
        <p:spPr>
          <a:xfrm>
            <a:off x="8035912" y="3195204"/>
            <a:ext cx="2082429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Nihayatul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Mathlab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A09CB17D-585C-742E-7655-5799D9F1C536}"/>
              </a:ext>
            </a:extLst>
          </p:cNvPr>
          <p:cNvSpPr/>
          <p:nvPr/>
        </p:nvSpPr>
        <p:spPr>
          <a:xfrm>
            <a:off x="8035912" y="3564607"/>
            <a:ext cx="2082429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Muhadzdzab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2237E2EB-3F77-8E1E-7D97-81F3DB8B9F55}"/>
              </a:ext>
            </a:extLst>
          </p:cNvPr>
          <p:cNvSpPr/>
          <p:nvPr/>
        </p:nvSpPr>
        <p:spPr>
          <a:xfrm>
            <a:off x="8037553" y="3934009"/>
            <a:ext cx="984129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Wajiz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4EE30161-A0E3-9AC0-BA75-EC6A7B78B724}"/>
              </a:ext>
            </a:extLst>
          </p:cNvPr>
          <p:cNvCxnSpPr>
            <a:cxnSpLocks/>
            <a:stCxn id="97" idx="3"/>
            <a:endCxn id="119" idx="1"/>
          </p:cNvCxnSpPr>
          <p:nvPr/>
        </p:nvCxnSpPr>
        <p:spPr>
          <a:xfrm>
            <a:off x="7647743" y="2624660"/>
            <a:ext cx="388169" cy="200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03A288A1-AE21-DBA2-7D74-160FD50A5DC0}"/>
              </a:ext>
            </a:extLst>
          </p:cNvPr>
          <p:cNvCxnSpPr>
            <a:cxnSpLocks/>
            <a:stCxn id="98" idx="3"/>
            <a:endCxn id="120" idx="1"/>
          </p:cNvCxnSpPr>
          <p:nvPr/>
        </p:nvCxnSpPr>
        <p:spPr>
          <a:xfrm>
            <a:off x="7660209" y="2984852"/>
            <a:ext cx="375703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67AEBD03-8FFF-B365-D94A-B0EE7ABAEA50}"/>
              </a:ext>
            </a:extLst>
          </p:cNvPr>
          <p:cNvCxnSpPr>
            <a:cxnSpLocks/>
            <a:stCxn id="96" idx="3"/>
            <a:endCxn id="116" idx="1"/>
          </p:cNvCxnSpPr>
          <p:nvPr/>
        </p:nvCxnSpPr>
        <p:spPr>
          <a:xfrm>
            <a:off x="7642453" y="2262683"/>
            <a:ext cx="267668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FBC0FB56-E8C5-F989-3CFD-F2F70012C3DE}"/>
              </a:ext>
            </a:extLst>
          </p:cNvPr>
          <p:cNvCxnSpPr>
            <a:cxnSpLocks/>
            <a:stCxn id="101" idx="3"/>
            <a:endCxn id="124" idx="1"/>
          </p:cNvCxnSpPr>
          <p:nvPr/>
        </p:nvCxnSpPr>
        <p:spPr>
          <a:xfrm>
            <a:off x="7672875" y="4084836"/>
            <a:ext cx="364678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FA9C0AE5-0ADF-7B5A-92F4-CFF716882425}"/>
              </a:ext>
            </a:extLst>
          </p:cNvPr>
          <p:cNvCxnSpPr>
            <a:cxnSpLocks/>
            <a:stCxn id="99" idx="3"/>
            <a:endCxn id="121" idx="1"/>
          </p:cNvCxnSpPr>
          <p:nvPr/>
        </p:nvCxnSpPr>
        <p:spPr>
          <a:xfrm>
            <a:off x="7660407" y="3346031"/>
            <a:ext cx="375505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672F50A-6A08-D690-D0A4-D7517C39D705}"/>
              </a:ext>
            </a:extLst>
          </p:cNvPr>
          <p:cNvCxnSpPr>
            <a:cxnSpLocks/>
            <a:stCxn id="100" idx="3"/>
            <a:endCxn id="122" idx="1"/>
          </p:cNvCxnSpPr>
          <p:nvPr/>
        </p:nvCxnSpPr>
        <p:spPr>
          <a:xfrm>
            <a:off x="7660210" y="3715434"/>
            <a:ext cx="375702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3A7109D8-0096-8371-F1D4-3B4081206C30}"/>
              </a:ext>
            </a:extLst>
          </p:cNvPr>
          <p:cNvCxnSpPr>
            <a:cxnSpLocks/>
            <a:stCxn id="21" idx="3"/>
            <a:endCxn id="42" idx="1"/>
          </p:cNvCxnSpPr>
          <p:nvPr/>
        </p:nvCxnSpPr>
        <p:spPr>
          <a:xfrm>
            <a:off x="7287768" y="294553"/>
            <a:ext cx="390097" cy="16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BE96438A-8803-B2A3-1ED6-2D4C0D56F14E}"/>
              </a:ext>
            </a:extLst>
          </p:cNvPr>
          <p:cNvCxnSpPr>
            <a:cxnSpLocks/>
            <a:stCxn id="112" idx="3"/>
            <a:endCxn id="27" idx="1"/>
          </p:cNvCxnSpPr>
          <p:nvPr/>
        </p:nvCxnSpPr>
        <p:spPr>
          <a:xfrm>
            <a:off x="7685344" y="5021107"/>
            <a:ext cx="347860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E171867F-3833-2756-7AA6-7F8C591E7AEE}"/>
              </a:ext>
            </a:extLst>
          </p:cNvPr>
          <p:cNvCxnSpPr>
            <a:cxnSpLocks/>
            <a:stCxn id="110" idx="3"/>
            <a:endCxn id="111" idx="1"/>
          </p:cNvCxnSpPr>
          <p:nvPr/>
        </p:nvCxnSpPr>
        <p:spPr>
          <a:xfrm flipV="1">
            <a:off x="7685401" y="4623577"/>
            <a:ext cx="350511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CA8EF2DA-4901-1E7D-700B-AE9D218D938F}"/>
              </a:ext>
            </a:extLst>
          </p:cNvPr>
          <p:cNvCxnSpPr>
            <a:cxnSpLocks/>
            <a:stCxn id="8" idx="3"/>
            <a:endCxn id="100" idx="1"/>
          </p:cNvCxnSpPr>
          <p:nvPr/>
        </p:nvCxnSpPr>
        <p:spPr>
          <a:xfrm>
            <a:off x="5108028" y="2990495"/>
            <a:ext cx="532467" cy="72493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ABD6BE9A-CC57-7FAD-462A-31AEB659E34E}"/>
              </a:ext>
            </a:extLst>
          </p:cNvPr>
          <p:cNvCxnSpPr>
            <a:cxnSpLocks/>
            <a:stCxn id="8" idx="3"/>
            <a:endCxn id="96" idx="1"/>
          </p:cNvCxnSpPr>
          <p:nvPr/>
        </p:nvCxnSpPr>
        <p:spPr>
          <a:xfrm flipV="1">
            <a:off x="5108028" y="2262683"/>
            <a:ext cx="514709" cy="72781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361DA740-699D-F082-9E3A-69D7BE9D94E6}"/>
              </a:ext>
            </a:extLst>
          </p:cNvPr>
          <p:cNvCxnSpPr>
            <a:cxnSpLocks/>
            <a:stCxn id="8" idx="3"/>
            <a:endCxn id="97" idx="1"/>
          </p:cNvCxnSpPr>
          <p:nvPr/>
        </p:nvCxnSpPr>
        <p:spPr>
          <a:xfrm flipV="1">
            <a:off x="5108028" y="2624660"/>
            <a:ext cx="519999" cy="36583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A47A424C-BB36-C1EE-4947-2C0D550F59CF}"/>
              </a:ext>
            </a:extLst>
          </p:cNvPr>
          <p:cNvCxnSpPr>
            <a:cxnSpLocks/>
            <a:stCxn id="8" idx="3"/>
            <a:endCxn id="98" idx="1"/>
          </p:cNvCxnSpPr>
          <p:nvPr/>
        </p:nvCxnSpPr>
        <p:spPr>
          <a:xfrm flipV="1">
            <a:off x="5108028" y="2984852"/>
            <a:ext cx="532466" cy="564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D1E62F36-A642-83FE-5364-51C20739AB70}"/>
              </a:ext>
            </a:extLst>
          </p:cNvPr>
          <p:cNvCxnSpPr>
            <a:cxnSpLocks/>
            <a:stCxn id="8" idx="3"/>
            <a:endCxn id="99" idx="1"/>
          </p:cNvCxnSpPr>
          <p:nvPr/>
        </p:nvCxnSpPr>
        <p:spPr>
          <a:xfrm>
            <a:off x="5108028" y="2990495"/>
            <a:ext cx="532467" cy="35553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A902953D-7B61-CC44-0558-B36FEBEF940F}"/>
              </a:ext>
            </a:extLst>
          </p:cNvPr>
          <p:cNvCxnSpPr>
            <a:cxnSpLocks/>
            <a:stCxn id="11" idx="3"/>
            <a:endCxn id="29" idx="1"/>
          </p:cNvCxnSpPr>
          <p:nvPr/>
        </p:nvCxnSpPr>
        <p:spPr>
          <a:xfrm>
            <a:off x="5108028" y="850772"/>
            <a:ext cx="513270" cy="15947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4DD2619F-32BC-974D-6BD6-0D4D6FA8A161}"/>
              </a:ext>
            </a:extLst>
          </p:cNvPr>
          <p:cNvCxnSpPr>
            <a:cxnSpLocks/>
            <a:stCxn id="11" idx="3"/>
            <a:endCxn id="30" idx="1"/>
          </p:cNvCxnSpPr>
          <p:nvPr/>
        </p:nvCxnSpPr>
        <p:spPr>
          <a:xfrm flipV="1">
            <a:off x="5108028" y="655503"/>
            <a:ext cx="513268" cy="19526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5422C41C-D989-931D-D4F1-B63AE855DD16}"/>
              </a:ext>
            </a:extLst>
          </p:cNvPr>
          <p:cNvCxnSpPr>
            <a:cxnSpLocks/>
            <a:stCxn id="11" idx="3"/>
            <a:endCxn id="31" idx="1"/>
          </p:cNvCxnSpPr>
          <p:nvPr/>
        </p:nvCxnSpPr>
        <p:spPr>
          <a:xfrm>
            <a:off x="5108028" y="850772"/>
            <a:ext cx="513268" cy="52546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E794560-1283-D382-E079-316AAE6D3F51}"/>
              </a:ext>
            </a:extLst>
          </p:cNvPr>
          <p:cNvSpPr/>
          <p:nvPr/>
        </p:nvSpPr>
        <p:spPr>
          <a:xfrm>
            <a:off x="7676816" y="1229716"/>
            <a:ext cx="1787339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Mukhtashar</a:t>
            </a:r>
            <a:endParaRPr lang="en-GB" sz="14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E75A826-9899-F006-ED46-B0781BB4353C}"/>
              </a:ext>
            </a:extLst>
          </p:cNvPr>
          <p:cNvSpPr/>
          <p:nvPr/>
        </p:nvSpPr>
        <p:spPr>
          <a:xfrm>
            <a:off x="10634492" y="1584912"/>
            <a:ext cx="1520306" cy="8579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Thariqah</a:t>
            </a:r>
            <a:r>
              <a:rPr lang="en-GB" sz="1300" b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3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Khurasaniyyin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(Metode Ulama Khurasan)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6363C93-5D38-2953-C431-0C05F1653BD9}"/>
              </a:ext>
            </a:extLst>
          </p:cNvPr>
          <p:cNvSpPr/>
          <p:nvPr/>
        </p:nvSpPr>
        <p:spPr>
          <a:xfrm>
            <a:off x="8033204" y="4826941"/>
            <a:ext cx="1491561" cy="3883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Minhaj At-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Thalibin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(Al-Minhaj)</a:t>
            </a:r>
            <a:endParaRPr lang="en-GB" sz="1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CD8D083-3F78-D2A1-06F1-BC03D4CA877D}"/>
              </a:ext>
            </a:extLst>
          </p:cNvPr>
          <p:cNvCxnSpPr>
            <a:cxnSpLocks/>
            <a:stCxn id="258" idx="3"/>
            <a:endCxn id="227" idx="1"/>
          </p:cNvCxnSpPr>
          <p:nvPr/>
        </p:nvCxnSpPr>
        <p:spPr>
          <a:xfrm>
            <a:off x="5108028" y="6085652"/>
            <a:ext cx="532466" cy="25208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FA1A0510-4274-F538-5B42-B1C76242BB7F}"/>
              </a:ext>
            </a:extLst>
          </p:cNvPr>
          <p:cNvCxnSpPr>
            <a:cxnSpLocks/>
            <a:stCxn id="258" idx="3"/>
            <a:endCxn id="225" idx="1"/>
          </p:cNvCxnSpPr>
          <p:nvPr/>
        </p:nvCxnSpPr>
        <p:spPr>
          <a:xfrm flipV="1">
            <a:off x="5108028" y="5801577"/>
            <a:ext cx="524930" cy="28407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F9481743-8D8D-5675-5523-B10005F93E03}"/>
              </a:ext>
            </a:extLst>
          </p:cNvPr>
          <p:cNvSpPr/>
          <p:nvPr/>
        </p:nvSpPr>
        <p:spPr>
          <a:xfrm>
            <a:off x="5632958" y="5650750"/>
            <a:ext cx="2052386" cy="3016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-Ramli 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47DC4823-80C6-F6F1-5AFC-34F78FF0AB9A}"/>
              </a:ext>
            </a:extLst>
          </p:cNvPr>
          <p:cNvSpPr/>
          <p:nvPr/>
        </p:nvSpPr>
        <p:spPr>
          <a:xfrm>
            <a:off x="8043392" y="5650749"/>
            <a:ext cx="3287854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Nihayatul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Muhtaj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Ila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Al-Minhaj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FAA413B1-CBD2-E2F0-74AC-C1D1C4488087}"/>
              </a:ext>
            </a:extLst>
          </p:cNvPr>
          <p:cNvSpPr/>
          <p:nvPr/>
        </p:nvSpPr>
        <p:spPr>
          <a:xfrm>
            <a:off x="5640494" y="6186913"/>
            <a:ext cx="2052386" cy="3016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Hajar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Haitami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0F9A2ADE-26EB-32CB-9371-0A854485C7F2}"/>
              </a:ext>
            </a:extLst>
          </p:cNvPr>
          <p:cNvCxnSpPr>
            <a:cxnSpLocks/>
            <a:stCxn id="227" idx="3"/>
            <a:endCxn id="230" idx="1"/>
          </p:cNvCxnSpPr>
          <p:nvPr/>
        </p:nvCxnSpPr>
        <p:spPr>
          <a:xfrm flipV="1">
            <a:off x="7692880" y="6335309"/>
            <a:ext cx="349719" cy="243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41DED796-7871-ED76-498A-2AC33EA312FB}"/>
              </a:ext>
            </a:extLst>
          </p:cNvPr>
          <p:cNvCxnSpPr>
            <a:cxnSpLocks/>
            <a:stCxn id="225" idx="3"/>
            <a:endCxn id="226" idx="1"/>
          </p:cNvCxnSpPr>
          <p:nvPr/>
        </p:nvCxnSpPr>
        <p:spPr>
          <a:xfrm flipV="1">
            <a:off x="7685344" y="5801576"/>
            <a:ext cx="358048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FA2AF836-E199-B7F9-7280-15E2427D7B24}"/>
              </a:ext>
            </a:extLst>
          </p:cNvPr>
          <p:cNvSpPr/>
          <p:nvPr/>
        </p:nvSpPr>
        <p:spPr>
          <a:xfrm>
            <a:off x="8042599" y="6184482"/>
            <a:ext cx="3287853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Tuhfatul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Muhtaj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Bisyarhi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Al-Minhaj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D797AC1-F1BF-0526-C20D-A94E53F94749}"/>
              </a:ext>
            </a:extLst>
          </p:cNvPr>
          <p:cNvSpPr/>
          <p:nvPr/>
        </p:nvSpPr>
        <p:spPr>
          <a:xfrm>
            <a:off x="7692881" y="859081"/>
            <a:ext cx="1772688" cy="29759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Mukhtasar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30A858B-D083-7C3E-0777-F44EC699004E}"/>
              </a:ext>
            </a:extLst>
          </p:cNvPr>
          <p:cNvSpPr/>
          <p:nvPr/>
        </p:nvSpPr>
        <p:spPr>
          <a:xfrm>
            <a:off x="8712548" y="502601"/>
            <a:ext cx="2894865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perawi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kitab-kitab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Syafii</a:t>
            </a:r>
            <a:endParaRPr lang="en-GB" sz="14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E6D98AF-1D16-9A39-7750-4CDDC03C2EA0}"/>
              </a:ext>
            </a:extLst>
          </p:cNvPr>
          <p:cNvSpPr/>
          <p:nvPr/>
        </p:nvSpPr>
        <p:spPr>
          <a:xfrm>
            <a:off x="5621296" y="1756002"/>
            <a:ext cx="201971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Suraij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A3AD4A43-B361-5F39-15B1-594D2F8D9F09}"/>
              </a:ext>
            </a:extLst>
          </p:cNvPr>
          <p:cNvSpPr/>
          <p:nvPr/>
        </p:nvSpPr>
        <p:spPr>
          <a:xfrm>
            <a:off x="7908680" y="1773077"/>
            <a:ext cx="2488048" cy="2675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Qaffal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Asy-Syasyi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aseline="30000" dirty="0">
                <a:solidFill>
                  <a:schemeClr val="bg1"/>
                </a:solidFill>
                <a:latin typeface="Rockwell" panose="02060603020205020403" pitchFamily="18" charset="0"/>
              </a:rPr>
              <a:t>(Al-Kabir) 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936DA7A-8D41-565E-9709-FF071BAD3D79}"/>
              </a:ext>
            </a:extLst>
          </p:cNvPr>
          <p:cNvCxnSpPr>
            <a:cxnSpLocks/>
            <a:stCxn id="96" idx="3"/>
            <a:endCxn id="44" idx="1"/>
          </p:cNvCxnSpPr>
          <p:nvPr/>
        </p:nvCxnSpPr>
        <p:spPr>
          <a:xfrm flipV="1">
            <a:off x="7642453" y="1906830"/>
            <a:ext cx="266227" cy="35585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4B928BD-C8A5-A17F-7BC2-78AE70F2E259}"/>
              </a:ext>
            </a:extLst>
          </p:cNvPr>
          <p:cNvCxnSpPr>
            <a:cxnSpLocks/>
            <a:stCxn id="8" idx="3"/>
            <a:endCxn id="43" idx="1"/>
          </p:cNvCxnSpPr>
          <p:nvPr/>
        </p:nvCxnSpPr>
        <p:spPr>
          <a:xfrm flipV="1">
            <a:off x="5108028" y="1906829"/>
            <a:ext cx="513268" cy="108366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1AAF3F8-4EA7-C244-12FA-1F07648EE2FD}"/>
              </a:ext>
            </a:extLst>
          </p:cNvPr>
          <p:cNvSpPr/>
          <p:nvPr/>
        </p:nvSpPr>
        <p:spPr>
          <a:xfrm>
            <a:off x="9134212" y="3932139"/>
            <a:ext cx="984129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Wasith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EBE4DA6D-2A80-4D70-F19D-03CCC7E5EAA4}"/>
              </a:ext>
            </a:extLst>
          </p:cNvPr>
          <p:cNvSpPr/>
          <p:nvPr/>
        </p:nvSpPr>
        <p:spPr>
          <a:xfrm>
            <a:off x="10230871" y="3932139"/>
            <a:ext cx="984129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Al-Basith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AEC95754-29F7-523D-2ECA-77576A1098B7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10469880" y="2013903"/>
            <a:ext cx="164612" cy="11502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0EB77AA5-7108-9BBE-0C55-4FBE64F3EC50}"/>
              </a:ext>
            </a:extLst>
          </p:cNvPr>
          <p:cNvSpPr/>
          <p:nvPr/>
        </p:nvSpPr>
        <p:spPr>
          <a:xfrm>
            <a:off x="9580888" y="4472750"/>
            <a:ext cx="2537960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5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250" i="1" dirty="0">
                <a:solidFill>
                  <a:schemeClr val="bg1"/>
                </a:solidFill>
                <a:latin typeface="Rockwell" panose="02060603020205020403" pitchFamily="18" charset="0"/>
              </a:rPr>
              <a:t> Fath Al-Aziz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Wajiz</a:t>
            </a:r>
            <a:endParaRPr lang="en-GB" sz="1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2" name="Rectangle: Rounded Corners 221">
            <a:extLst>
              <a:ext uri="{FF2B5EF4-FFF2-40B4-BE49-F238E27FC236}">
                <a16:creationId xmlns:a16="http://schemas.microsoft.com/office/drawing/2014/main" id="{E1329A13-8FA8-9F4E-49A8-60E217A75A7F}"/>
              </a:ext>
            </a:extLst>
          </p:cNvPr>
          <p:cNvSpPr/>
          <p:nvPr/>
        </p:nvSpPr>
        <p:spPr>
          <a:xfrm>
            <a:off x="9626276" y="4821353"/>
            <a:ext cx="1021229" cy="3883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Raudhat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At-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Thalibin</a:t>
            </a:r>
            <a:endParaRPr lang="en-GB" sz="1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58" name="Rectangle: Rounded Corners 257">
            <a:extLst>
              <a:ext uri="{FF2B5EF4-FFF2-40B4-BE49-F238E27FC236}">
                <a16:creationId xmlns:a16="http://schemas.microsoft.com/office/drawing/2014/main" id="{F0CAB3F0-65D4-68E1-ECB9-95E2C7847DA7}"/>
              </a:ext>
            </a:extLst>
          </p:cNvPr>
          <p:cNvSpPr/>
          <p:nvPr/>
        </p:nvSpPr>
        <p:spPr>
          <a:xfrm>
            <a:off x="2726431" y="5547206"/>
            <a:ext cx="2381597" cy="10768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Keempat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Fase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Pemurnian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(At-Tahrir Ats-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Tsani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</p:txBody>
      </p: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323EEA39-9B89-E70C-E156-8282853AF2C7}"/>
              </a:ext>
            </a:extLst>
          </p:cNvPr>
          <p:cNvCxnSpPr>
            <a:cxnSpLocks/>
            <a:stCxn id="29" idx="3"/>
            <a:endCxn id="33" idx="1"/>
          </p:cNvCxnSpPr>
          <p:nvPr/>
        </p:nvCxnSpPr>
        <p:spPr>
          <a:xfrm flipV="1">
            <a:off x="7287768" y="1007878"/>
            <a:ext cx="405113" cy="236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Arrow Connector 345">
            <a:extLst>
              <a:ext uri="{FF2B5EF4-FFF2-40B4-BE49-F238E27FC236}">
                <a16:creationId xmlns:a16="http://schemas.microsoft.com/office/drawing/2014/main" id="{B9AEE546-732C-1255-92AC-9B72E1AB532E}"/>
              </a:ext>
            </a:extLst>
          </p:cNvPr>
          <p:cNvCxnSpPr>
            <a:cxnSpLocks/>
            <a:stCxn id="31" idx="3"/>
            <a:endCxn id="17" idx="1"/>
          </p:cNvCxnSpPr>
          <p:nvPr/>
        </p:nvCxnSpPr>
        <p:spPr>
          <a:xfrm>
            <a:off x="7287768" y="1376232"/>
            <a:ext cx="389048" cy="431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Arrow Connector 349">
            <a:extLst>
              <a:ext uri="{FF2B5EF4-FFF2-40B4-BE49-F238E27FC236}">
                <a16:creationId xmlns:a16="http://schemas.microsoft.com/office/drawing/2014/main" id="{6B900095-26DF-5CBC-A728-31D03202C9B7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 flipV="1">
            <a:off x="8516161" y="653428"/>
            <a:ext cx="196387" cy="207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Straight Arrow Connector 383">
            <a:extLst>
              <a:ext uri="{FF2B5EF4-FFF2-40B4-BE49-F238E27FC236}">
                <a16:creationId xmlns:a16="http://schemas.microsoft.com/office/drawing/2014/main" id="{776F2175-CABA-E92D-913D-8AB70D71F36B}"/>
              </a:ext>
            </a:extLst>
          </p:cNvPr>
          <p:cNvCxnSpPr>
            <a:cxnSpLocks/>
            <a:stCxn id="15" idx="3"/>
            <a:endCxn id="258" idx="1"/>
          </p:cNvCxnSpPr>
          <p:nvPr/>
        </p:nvCxnSpPr>
        <p:spPr>
          <a:xfrm>
            <a:off x="2275316" y="3715433"/>
            <a:ext cx="451115" cy="237021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6FB7B46-F51A-9555-C7C6-0D64AB0CB9E6}"/>
              </a:ext>
            </a:extLst>
          </p:cNvPr>
          <p:cNvSpPr/>
          <p:nvPr/>
        </p:nvSpPr>
        <p:spPr>
          <a:xfrm>
            <a:off x="9144" y="21327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GB" b="1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66028BC-0432-CBFB-5B05-1D3B806112EB}"/>
              </a:ext>
            </a:extLst>
          </p:cNvPr>
          <p:cNvCxnSpPr>
            <a:cxnSpLocks/>
            <a:stCxn id="15" idx="3"/>
            <a:endCxn id="8" idx="1"/>
          </p:cNvCxnSpPr>
          <p:nvPr/>
        </p:nvCxnSpPr>
        <p:spPr>
          <a:xfrm flipV="1">
            <a:off x="2275316" y="2990495"/>
            <a:ext cx="451115" cy="72493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9A2016-6153-FD3E-2D73-B935F6451654}"/>
              </a:ext>
            </a:extLst>
          </p:cNvPr>
          <p:cNvCxnSpPr>
            <a:cxnSpLocks/>
            <a:stCxn id="15" idx="3"/>
            <a:endCxn id="11" idx="1"/>
          </p:cNvCxnSpPr>
          <p:nvPr/>
        </p:nvCxnSpPr>
        <p:spPr>
          <a:xfrm flipV="1">
            <a:off x="2275316" y="850772"/>
            <a:ext cx="451115" cy="286466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470B6B6-34A5-62D1-BC29-7668A4E1B3BE}"/>
              </a:ext>
            </a:extLst>
          </p:cNvPr>
          <p:cNvSpPr/>
          <p:nvPr/>
        </p:nvSpPr>
        <p:spPr>
          <a:xfrm>
            <a:off x="8954238" y="142531"/>
            <a:ext cx="2548863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Orang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penyusun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kitab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usul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nama 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Ar-Risalah</a:t>
            </a:r>
            <a:endParaRPr lang="en-GB" sz="11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C74B0F5-5F75-B54C-EC43-CDB14E5CC358}"/>
              </a:ext>
            </a:extLst>
          </p:cNvPr>
          <p:cNvCxnSpPr>
            <a:cxnSpLocks/>
            <a:stCxn id="42" idx="3"/>
            <a:endCxn id="10" idx="1"/>
          </p:cNvCxnSpPr>
          <p:nvPr/>
        </p:nvCxnSpPr>
        <p:spPr>
          <a:xfrm flipV="1">
            <a:off x="8713988" y="293358"/>
            <a:ext cx="240250" cy="1362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79821A18-9FB7-1FA9-BF7E-D0D4547B3F6E}"/>
              </a:ext>
            </a:extLst>
          </p:cNvPr>
          <p:cNvCxnSpPr>
            <a:cxnSpLocks/>
            <a:stCxn id="124" idx="3"/>
            <a:endCxn id="55" idx="1"/>
          </p:cNvCxnSpPr>
          <p:nvPr/>
        </p:nvCxnSpPr>
        <p:spPr>
          <a:xfrm flipV="1">
            <a:off x="9021682" y="4082966"/>
            <a:ext cx="112530" cy="1870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4F2A4829-726C-FB7C-735B-43660C46D5B1}"/>
              </a:ext>
            </a:extLst>
          </p:cNvPr>
          <p:cNvCxnSpPr>
            <a:cxnSpLocks/>
            <a:stCxn id="55" idx="3"/>
            <a:endCxn id="56" idx="1"/>
          </p:cNvCxnSpPr>
          <p:nvPr/>
        </p:nvCxnSpPr>
        <p:spPr>
          <a:xfrm>
            <a:off x="10118341" y="4082966"/>
            <a:ext cx="112530" cy="0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2E7AD26-DB29-BFD9-382C-135BD10FBF27}"/>
              </a:ext>
            </a:extLst>
          </p:cNvPr>
          <p:cNvSpPr/>
          <p:nvPr/>
        </p:nvSpPr>
        <p:spPr>
          <a:xfrm>
            <a:off x="10835640" y="5096486"/>
            <a:ext cx="1124712" cy="4262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00" i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n-US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A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s-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Subki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  <a:p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Muthi’i</a:t>
            </a:r>
            <a:endParaRPr lang="en-GB" sz="11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2998467-B242-A993-52E6-E8D5077E0A70}"/>
              </a:ext>
            </a:extLst>
          </p:cNvPr>
          <p:cNvSpPr/>
          <p:nvPr/>
        </p:nvSpPr>
        <p:spPr>
          <a:xfrm>
            <a:off x="10721258" y="4823590"/>
            <a:ext cx="1338522" cy="3916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Majmu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’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Muhadzdzab</a:t>
            </a:r>
            <a:endParaRPr lang="en-GB" sz="1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742AAF6-C399-0043-9FAB-A06B65338443}"/>
              </a:ext>
            </a:extLst>
          </p:cNvPr>
          <p:cNvCxnSpPr>
            <a:cxnSpLocks/>
            <a:stCxn id="111" idx="3"/>
            <a:endCxn id="220" idx="1"/>
          </p:cNvCxnSpPr>
          <p:nvPr/>
        </p:nvCxnSpPr>
        <p:spPr>
          <a:xfrm>
            <a:off x="9489374" y="4623577"/>
            <a:ext cx="91514" cy="0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9AE811D-5C0C-64E1-00CD-E74CD32398A0}"/>
              </a:ext>
            </a:extLst>
          </p:cNvPr>
          <p:cNvCxnSpPr>
            <a:cxnSpLocks/>
            <a:stCxn id="38" idx="1"/>
            <a:endCxn id="222" idx="3"/>
          </p:cNvCxnSpPr>
          <p:nvPr/>
        </p:nvCxnSpPr>
        <p:spPr>
          <a:xfrm flipH="1" flipV="1">
            <a:off x="10647505" y="5015519"/>
            <a:ext cx="73753" cy="3905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C4D7CCF-BBB0-F028-D593-1BE443F42C1B}"/>
              </a:ext>
            </a:extLst>
          </p:cNvPr>
          <p:cNvCxnSpPr>
            <a:cxnSpLocks/>
            <a:stCxn id="222" idx="1"/>
            <a:endCxn id="27" idx="3"/>
          </p:cNvCxnSpPr>
          <p:nvPr/>
        </p:nvCxnSpPr>
        <p:spPr>
          <a:xfrm flipH="1">
            <a:off x="9524765" y="5015519"/>
            <a:ext cx="101511" cy="5588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5667EF46-0F7B-D0CD-2204-9B965216FE17}"/>
              </a:ext>
            </a:extLst>
          </p:cNvPr>
          <p:cNvSpPr/>
          <p:nvPr/>
        </p:nvSpPr>
        <p:spPr>
          <a:xfrm>
            <a:off x="10230870" y="3564606"/>
            <a:ext cx="185077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Al-Luma’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(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Fiqh)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838A6CBF-B344-3784-5775-6D3F1F24DC46}"/>
              </a:ext>
            </a:extLst>
          </p:cNvPr>
          <p:cNvCxnSpPr>
            <a:cxnSpLocks/>
            <a:stCxn id="122" idx="3"/>
            <a:endCxn id="61" idx="1"/>
          </p:cNvCxnSpPr>
          <p:nvPr/>
        </p:nvCxnSpPr>
        <p:spPr>
          <a:xfrm flipV="1">
            <a:off x="10118341" y="3715433"/>
            <a:ext cx="112529" cy="1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TextBox 260">
            <a:extLst>
              <a:ext uri="{FF2B5EF4-FFF2-40B4-BE49-F238E27FC236}">
                <a16:creationId xmlns:a16="http://schemas.microsoft.com/office/drawing/2014/main" id="{9E857D5A-31CB-A1BB-7D0A-0F6E5C47E332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954326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3A820-FC64-EF1E-50DD-CFAEEDA19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B5870E6-7A3B-6443-5EEF-9C0A32999448}"/>
              </a:ext>
            </a:extLst>
          </p:cNvPr>
          <p:cNvSpPr/>
          <p:nvPr/>
        </p:nvSpPr>
        <p:spPr>
          <a:xfrm>
            <a:off x="140199" y="1616166"/>
            <a:ext cx="2054351" cy="1915770"/>
          </a:xfrm>
          <a:prstGeom prst="ellipse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/>
                <a:latin typeface="Rockwell" panose="02060603020205020403" pitchFamily="18" charset="0"/>
                <a:ea typeface="Times New Roman" panose="02020603050405020304" pitchFamily="18" charset="0"/>
              </a:rPr>
              <a:t>Ahmad</a:t>
            </a:r>
            <a:endParaRPr lang="en-GB" sz="2800" b="1" dirty="0">
              <a:solidFill>
                <a:schemeClr val="tx1"/>
              </a:solidFill>
              <a:effectLst/>
              <a:latin typeface="Rockwell" panose="02060603020205020403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C81352C-98A2-BEFC-48B5-B8E93D00FFFF}"/>
              </a:ext>
            </a:extLst>
          </p:cNvPr>
          <p:cNvSpPr/>
          <p:nvPr/>
        </p:nvSpPr>
        <p:spPr>
          <a:xfrm>
            <a:off x="2680020" y="875148"/>
            <a:ext cx="1988608" cy="5148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5B2618-A10D-BBE8-2B63-5E94C96F75FA}"/>
              </a:ext>
            </a:extLst>
          </p:cNvPr>
          <p:cNvSpPr/>
          <p:nvPr/>
        </p:nvSpPr>
        <p:spPr>
          <a:xfrm>
            <a:off x="2680018" y="4804115"/>
            <a:ext cx="1988609" cy="7222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US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 &amp; </a:t>
            </a:r>
            <a:r>
              <a:rPr lang="en-US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Kecerdasan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78EE55B-73B7-C2E4-7D59-1D59C3BDEFB2}"/>
              </a:ext>
            </a:extLst>
          </p:cNvPr>
          <p:cNvCxnSpPr>
            <a:cxnSpLocks/>
            <a:stCxn id="2" idx="6"/>
            <a:endCxn id="3" idx="1"/>
          </p:cNvCxnSpPr>
          <p:nvPr/>
        </p:nvCxnSpPr>
        <p:spPr>
          <a:xfrm flipV="1">
            <a:off x="2194550" y="1132576"/>
            <a:ext cx="485470" cy="144147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D864696-13C4-C807-CBFB-889AE973351B}"/>
              </a:ext>
            </a:extLst>
          </p:cNvPr>
          <p:cNvCxnSpPr>
            <a:cxnSpLocks/>
            <a:stCxn id="2" idx="6"/>
            <a:endCxn id="4" idx="1"/>
          </p:cNvCxnSpPr>
          <p:nvPr/>
        </p:nvCxnSpPr>
        <p:spPr>
          <a:xfrm>
            <a:off x="2194550" y="2574051"/>
            <a:ext cx="485468" cy="259116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5626493-CF58-7BDD-52DE-3BDAE83BA98C}"/>
              </a:ext>
            </a:extLst>
          </p:cNvPr>
          <p:cNvCxnSpPr>
            <a:cxnSpLocks/>
            <a:stCxn id="2" idx="6"/>
            <a:endCxn id="8" idx="1"/>
          </p:cNvCxnSpPr>
          <p:nvPr/>
        </p:nvCxnSpPr>
        <p:spPr>
          <a:xfrm>
            <a:off x="2194550" y="2574051"/>
            <a:ext cx="485469" cy="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F7FA572-15BE-95D6-64CA-C6562EBB1C8B}"/>
              </a:ext>
            </a:extLst>
          </p:cNvPr>
          <p:cNvSpPr/>
          <p:nvPr/>
        </p:nvSpPr>
        <p:spPr>
          <a:xfrm>
            <a:off x="2680019" y="2212950"/>
            <a:ext cx="1988609" cy="7222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Ibadah &amp; </a:t>
            </a:r>
            <a:r>
              <a:rPr lang="en-GB" sz="2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Ketakwaan</a:t>
            </a:r>
            <a:endParaRPr lang="en-GB" sz="22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CB96871-D06B-94BA-01C6-E1A08935BE6B}"/>
              </a:ext>
            </a:extLst>
          </p:cNvPr>
          <p:cNvSpPr/>
          <p:nvPr/>
        </p:nvSpPr>
        <p:spPr>
          <a:xfrm>
            <a:off x="2680020" y="88495"/>
            <a:ext cx="1988608" cy="7257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bg1"/>
                </a:solidFill>
                <a:latin typeface="Rockwell" panose="02060603020205020403" pitchFamily="18" charset="0"/>
              </a:rPr>
              <a:t>Nama &amp; Nasab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9B75F69-1C2D-B905-523F-FBF41341B5EA}"/>
              </a:ext>
            </a:extLst>
          </p:cNvPr>
          <p:cNvSpPr/>
          <p:nvPr/>
        </p:nvSpPr>
        <p:spPr>
          <a:xfrm>
            <a:off x="5154106" y="266540"/>
            <a:ext cx="6833658" cy="37837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adalah Ahmad bin Muhammad bin Hanbal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Asy-Syaibani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EE949B4-0ADA-5439-8744-7BCF8220033A}"/>
              </a:ext>
            </a:extLst>
          </p:cNvPr>
          <p:cNvSpPr/>
          <p:nvPr/>
        </p:nvSpPr>
        <p:spPr>
          <a:xfrm>
            <a:off x="5154097" y="1443648"/>
            <a:ext cx="6833679" cy="65206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Abdullah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putra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Imam Ahmad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Ayahku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shalat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siang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300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rakaat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. Ketika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sakit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luka-luka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dicambuk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diseret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sakit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melemahkannya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. Maka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shalat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siang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150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rakaat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435D4EA-27C1-CAF4-1709-B80885ADFDE9}"/>
              </a:ext>
            </a:extLst>
          </p:cNvPr>
          <p:cNvSpPr/>
          <p:nvPr/>
        </p:nvSpPr>
        <p:spPr>
          <a:xfrm>
            <a:off x="5154110" y="2163678"/>
            <a:ext cx="6833671" cy="82074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Imam Ahmad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“Aku tidak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menulis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pun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kecuali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mengamalkannya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. Sampai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melewati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Nabi Muhammad ﷺ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berbekam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Abu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Thayyib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dinar,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pun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tukang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bekam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dinar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berbekam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”.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8BC7041-D082-6315-396B-8DF9CB053F17}"/>
              </a:ext>
            </a:extLst>
          </p:cNvPr>
          <p:cNvSpPr/>
          <p:nvPr/>
        </p:nvSpPr>
        <p:spPr>
          <a:xfrm>
            <a:off x="5154106" y="868248"/>
            <a:ext cx="6833674" cy="5148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lahir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164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Hijriah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wafat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241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Hijriah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Ibnu Al-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Jauzi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“Ahmad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mengelilingi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dunia dua kali untuk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mengumpulkan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Al-Musnad”.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BC1282F-B3F7-B691-91CB-7F44E3FD555B}"/>
              </a:ext>
            </a:extLst>
          </p:cNvPr>
          <p:cNvSpPr/>
          <p:nvPr/>
        </p:nvSpPr>
        <p:spPr>
          <a:xfrm>
            <a:off x="5154093" y="3941100"/>
            <a:ext cx="6833671" cy="6555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Abdullah bin Ahmad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“Abu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Zur'ah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kepadaku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“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Ayahmu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menghafal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beribu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ribu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”.  Lalu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ditanyakan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"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Bagaimana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engkau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tahu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?" Abu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Zur'ah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menjawab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"Aku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berdiskusi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dengannya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mengambil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darinya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bab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  <a:endParaRPr lang="en-GB" sz="13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7E847F2-1CF3-31B4-95FA-FE6DA8775516}"/>
              </a:ext>
            </a:extLst>
          </p:cNvPr>
          <p:cNvCxnSpPr>
            <a:cxnSpLocks/>
            <a:stCxn id="2" idx="6"/>
            <a:endCxn id="11" idx="1"/>
          </p:cNvCxnSpPr>
          <p:nvPr/>
        </p:nvCxnSpPr>
        <p:spPr>
          <a:xfrm flipV="1">
            <a:off x="2194550" y="451379"/>
            <a:ext cx="485470" cy="212267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CF73B3D-2997-ED0B-F903-A553FF4144ED}"/>
              </a:ext>
            </a:extLst>
          </p:cNvPr>
          <p:cNvCxnSpPr>
            <a:cxnSpLocks/>
            <a:stCxn id="4" idx="3"/>
            <a:endCxn id="14" idx="1"/>
          </p:cNvCxnSpPr>
          <p:nvPr/>
        </p:nvCxnSpPr>
        <p:spPr>
          <a:xfrm flipV="1">
            <a:off x="4668627" y="4268893"/>
            <a:ext cx="485466" cy="89632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0D7D16F-BDE3-6660-028E-7C696CE0EAC5}"/>
              </a:ext>
            </a:extLst>
          </p:cNvPr>
          <p:cNvCxnSpPr>
            <a:cxnSpLocks/>
            <a:stCxn id="8" idx="3"/>
            <a:endCxn id="28" idx="1"/>
          </p:cNvCxnSpPr>
          <p:nvPr/>
        </p:nvCxnSpPr>
        <p:spPr>
          <a:xfrm>
            <a:off x="4668628" y="2574052"/>
            <a:ext cx="485482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F0F0AAC-663E-499D-C01F-BDC8902A9C41}"/>
              </a:ext>
            </a:extLst>
          </p:cNvPr>
          <p:cNvCxnSpPr>
            <a:cxnSpLocks/>
            <a:stCxn id="8" idx="3"/>
            <a:endCxn id="27" idx="1"/>
          </p:cNvCxnSpPr>
          <p:nvPr/>
        </p:nvCxnSpPr>
        <p:spPr>
          <a:xfrm flipV="1">
            <a:off x="4668628" y="1769682"/>
            <a:ext cx="485469" cy="80437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A39B400-F43E-680D-6AEF-4748CFD7736F}"/>
              </a:ext>
            </a:extLst>
          </p:cNvPr>
          <p:cNvCxnSpPr>
            <a:cxnSpLocks/>
            <a:stCxn id="3" idx="3"/>
            <a:endCxn id="10" idx="1"/>
          </p:cNvCxnSpPr>
          <p:nvPr/>
        </p:nvCxnSpPr>
        <p:spPr>
          <a:xfrm flipV="1">
            <a:off x="4668628" y="1125676"/>
            <a:ext cx="485478" cy="69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018C7D1-A39A-F3E3-DBB9-4A030259F58B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>
            <a:off x="4668628" y="451379"/>
            <a:ext cx="485478" cy="435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713F52C-B569-E2B1-CBA9-8D0AB5BC2231}"/>
              </a:ext>
            </a:extLst>
          </p:cNvPr>
          <p:cNvSpPr/>
          <p:nvPr/>
        </p:nvSpPr>
        <p:spPr>
          <a:xfrm>
            <a:off x="5154097" y="3052389"/>
            <a:ext cx="6833687" cy="80511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-Rabi'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Syafi’i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kami, 'Ahmad adalah imam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delapan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sifat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: Imam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Imam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Imam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bahasa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Imam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Al-Qur'an, Imam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kefakiran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Imam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zuhud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Imam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wara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' (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kehati-hatian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), Imam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sunnah”.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78C62AE-94AC-9898-2871-101871883A6A}"/>
              </a:ext>
            </a:extLst>
          </p:cNvPr>
          <p:cNvSpPr/>
          <p:nvPr/>
        </p:nvSpPr>
        <p:spPr>
          <a:xfrm>
            <a:off x="5154096" y="4653711"/>
            <a:ext cx="6833671" cy="5115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Abdurrazzaq Ash-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Shan'ani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“Aku tidak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melihat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pun yang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faqih dan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wara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'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Ahmad bin Hanbal”.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AEF82EF9-558F-CF03-63F2-DC3F2EBEA62E}"/>
              </a:ext>
            </a:extLst>
          </p:cNvPr>
          <p:cNvSpPr/>
          <p:nvPr/>
        </p:nvSpPr>
        <p:spPr>
          <a:xfrm>
            <a:off x="5154112" y="5226102"/>
            <a:ext cx="6833668" cy="7222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Imam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Syafi’i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“Aku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keluar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Baghdad dan tidak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meninggalkan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pun di sana yang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utama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berilmu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faqih, dan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bertakwa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Ahmad bin Hanbal”.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402049DA-4D5C-7651-6042-B2D99BB8FDFE}"/>
              </a:ext>
            </a:extLst>
          </p:cNvPr>
          <p:cNvCxnSpPr>
            <a:cxnSpLocks/>
            <a:stCxn id="4" idx="3"/>
            <a:endCxn id="56" idx="1"/>
          </p:cNvCxnSpPr>
          <p:nvPr/>
        </p:nvCxnSpPr>
        <p:spPr>
          <a:xfrm flipV="1">
            <a:off x="4668627" y="4909464"/>
            <a:ext cx="485469" cy="25575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725F52C6-61A6-AA1A-68CE-C073727DCC2A}"/>
              </a:ext>
            </a:extLst>
          </p:cNvPr>
          <p:cNvCxnSpPr>
            <a:cxnSpLocks/>
            <a:stCxn id="4" idx="3"/>
            <a:endCxn id="57" idx="1"/>
          </p:cNvCxnSpPr>
          <p:nvPr/>
        </p:nvCxnSpPr>
        <p:spPr>
          <a:xfrm>
            <a:off x="4668627" y="5165217"/>
            <a:ext cx="485485" cy="42198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61216205-C127-F4CA-AA7D-E30FBE6470D3}"/>
              </a:ext>
            </a:extLst>
          </p:cNvPr>
          <p:cNvCxnSpPr>
            <a:cxnSpLocks/>
            <a:stCxn id="8" idx="3"/>
            <a:endCxn id="26" idx="1"/>
          </p:cNvCxnSpPr>
          <p:nvPr/>
        </p:nvCxnSpPr>
        <p:spPr>
          <a:xfrm>
            <a:off x="4668628" y="2574052"/>
            <a:ext cx="485469" cy="88089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7E5D0E9-04E3-87DE-793C-E218F6D4FD7B}"/>
              </a:ext>
            </a:extLst>
          </p:cNvPr>
          <p:cNvSpPr/>
          <p:nvPr/>
        </p:nvSpPr>
        <p:spPr>
          <a:xfrm>
            <a:off x="5154096" y="6009191"/>
            <a:ext cx="6833668" cy="7222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Imam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Syafi’i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Wahai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Abu Abdillah,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sahih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kalian,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beritahukanlah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kami agar kami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kembali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.  Kalian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riwayat-riwayat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yang sahih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kami”.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08A3D84B-E3C4-686D-D34B-09E9390E9887}"/>
              </a:ext>
            </a:extLst>
          </p:cNvPr>
          <p:cNvCxnSpPr>
            <a:cxnSpLocks/>
            <a:stCxn id="4" idx="3"/>
            <a:endCxn id="12" idx="1"/>
          </p:cNvCxnSpPr>
          <p:nvPr/>
        </p:nvCxnSpPr>
        <p:spPr>
          <a:xfrm>
            <a:off x="4668627" y="5165217"/>
            <a:ext cx="485469" cy="120507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38CC270-D611-B800-5D7C-4C85DB6D3A83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GB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F54B07-8EF2-2A70-9454-EF818790C955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220247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1022E-2332-C81E-5EE0-8F3C7079C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D7EE4B3-C6EF-18DF-6E7B-8720309C4225}"/>
              </a:ext>
            </a:extLst>
          </p:cNvPr>
          <p:cNvSpPr/>
          <p:nvPr/>
        </p:nvSpPr>
        <p:spPr>
          <a:xfrm>
            <a:off x="2597846" y="5114536"/>
            <a:ext cx="2305288" cy="9286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Ketiga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Fase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Stabilitas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BDF5B4F-8F16-3E2C-4542-D3AB3010FAAC}"/>
              </a:ext>
            </a:extLst>
          </p:cNvPr>
          <p:cNvSpPr/>
          <p:nvPr/>
        </p:nvSpPr>
        <p:spPr>
          <a:xfrm>
            <a:off x="2592810" y="2898342"/>
            <a:ext cx="2305288" cy="18381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4F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Fase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Pemurnian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Penyaringan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(At-Tahrir wat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Tanqih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(sampai 885 H)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C921B9A-EA26-BCDA-912F-D8EAED475907}"/>
              </a:ext>
            </a:extLst>
          </p:cNvPr>
          <p:cNvSpPr/>
          <p:nvPr/>
        </p:nvSpPr>
        <p:spPr>
          <a:xfrm>
            <a:off x="2597182" y="1264643"/>
            <a:ext cx="2300916" cy="13591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Fase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Pendirian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(At-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Ta’sis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) (sampai 403 H)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CF8D30E-FBE6-918E-9E87-F4F9A8A9868A}"/>
              </a:ext>
            </a:extLst>
          </p:cNvPr>
          <p:cNvSpPr/>
          <p:nvPr/>
        </p:nvSpPr>
        <p:spPr>
          <a:xfrm>
            <a:off x="5621299" y="151462"/>
            <a:ext cx="1561156" cy="2855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Imam Ahmad 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90694EF-C578-3B49-F444-A9292BCFE54A}"/>
              </a:ext>
            </a:extLst>
          </p:cNvPr>
          <p:cNvCxnSpPr>
            <a:cxnSpLocks/>
            <a:stCxn id="4" idx="3"/>
            <a:endCxn id="110" idx="1"/>
          </p:cNvCxnSpPr>
          <p:nvPr/>
        </p:nvCxnSpPr>
        <p:spPr>
          <a:xfrm flipV="1">
            <a:off x="4903134" y="4963710"/>
            <a:ext cx="703733" cy="61517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0F92224-A9A9-0312-9FF5-039257DCA8AA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 flipV="1">
            <a:off x="4898098" y="294245"/>
            <a:ext cx="723201" cy="164997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4E44C0B9-4462-D32C-294F-7A3A8BD933BF}"/>
              </a:ext>
            </a:extLst>
          </p:cNvPr>
          <p:cNvCxnSpPr>
            <a:cxnSpLocks/>
            <a:stCxn id="4" idx="3"/>
            <a:endCxn id="112" idx="1"/>
          </p:cNvCxnSpPr>
          <p:nvPr/>
        </p:nvCxnSpPr>
        <p:spPr>
          <a:xfrm flipV="1">
            <a:off x="4903134" y="5390612"/>
            <a:ext cx="695222" cy="18827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D7FD712-BB1A-59B4-859F-7EFEDB3AB8BA}"/>
              </a:ext>
            </a:extLst>
          </p:cNvPr>
          <p:cNvSpPr/>
          <p:nvPr/>
        </p:nvSpPr>
        <p:spPr>
          <a:xfrm>
            <a:off x="79098" y="3069583"/>
            <a:ext cx="2156255" cy="1495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Tahapan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Perkembangan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Hambali</a:t>
            </a:r>
            <a:endParaRPr lang="en-GB" sz="19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&amp;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Ulama’nya</a:t>
            </a:r>
            <a:endParaRPr lang="en-GB" sz="19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4468B26-EADF-C0C0-A020-63D467E71F8C}"/>
              </a:ext>
            </a:extLst>
          </p:cNvPr>
          <p:cNvSpPr/>
          <p:nvPr/>
        </p:nvSpPr>
        <p:spPr>
          <a:xfrm>
            <a:off x="5621297" y="511735"/>
            <a:ext cx="3230095" cy="4424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Ashab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Masail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pemilik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masalah-masalah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100 orang)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460B2FA-3906-17EC-022D-8C2442321A9B}"/>
              </a:ext>
            </a:extLst>
          </p:cNvPr>
          <p:cNvSpPr/>
          <p:nvPr/>
        </p:nvSpPr>
        <p:spPr>
          <a:xfrm>
            <a:off x="5613012" y="1094945"/>
            <a:ext cx="1925864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Abu Bakar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Khallal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DF58009-F16D-9B1F-709D-B98D5E1B95DE}"/>
              </a:ext>
            </a:extLst>
          </p:cNvPr>
          <p:cNvSpPr/>
          <p:nvPr/>
        </p:nvSpPr>
        <p:spPr>
          <a:xfrm>
            <a:off x="5609054" y="1498931"/>
            <a:ext cx="2147601" cy="41963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Ghulam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Khallal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(Abu Bakar Abdul Aziz)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411F86A3-7FFA-7109-3E35-8A9E731B6A75}"/>
              </a:ext>
            </a:extLst>
          </p:cNvPr>
          <p:cNvSpPr/>
          <p:nvPr/>
        </p:nvSpPr>
        <p:spPr>
          <a:xfrm>
            <a:off x="7677865" y="160659"/>
            <a:ext cx="3775665" cy="2675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mendokumentasikan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mazhabnya</a:t>
            </a:r>
            <a:endParaRPr lang="en-GB" sz="14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3ED70262-F0A5-D623-F847-3956BB7E92BD}"/>
              </a:ext>
            </a:extLst>
          </p:cNvPr>
          <p:cNvSpPr/>
          <p:nvPr/>
        </p:nvSpPr>
        <p:spPr>
          <a:xfrm>
            <a:off x="5609511" y="2365722"/>
            <a:ext cx="2147144" cy="3035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Al-Hasan bin Hamid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32012B3E-67B0-CD8A-48ED-664B6CA4CCA7}"/>
              </a:ext>
            </a:extLst>
          </p:cNvPr>
          <p:cNvSpPr/>
          <p:nvPr/>
        </p:nvSpPr>
        <p:spPr>
          <a:xfrm>
            <a:off x="5613012" y="2801574"/>
            <a:ext cx="2147144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Al-Qadhi Abu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Ya'la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09CD2AFA-93A8-FB7E-A761-2B02B7271710}"/>
              </a:ext>
            </a:extLst>
          </p:cNvPr>
          <p:cNvSpPr/>
          <p:nvPr/>
        </p:nvSpPr>
        <p:spPr>
          <a:xfrm>
            <a:off x="5615258" y="3173206"/>
            <a:ext cx="2153410" cy="2976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Qudamah 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(W620 H) 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49894DED-665B-2572-7548-EC5AA5C0C8B4}"/>
              </a:ext>
            </a:extLst>
          </p:cNvPr>
          <p:cNvSpPr/>
          <p:nvPr/>
        </p:nvSpPr>
        <p:spPr>
          <a:xfrm>
            <a:off x="5618167" y="3666612"/>
            <a:ext cx="2150500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Taimiyah (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Aljadd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5492E761-E8EA-E506-DE6E-D51CE2F76119}"/>
              </a:ext>
            </a:extLst>
          </p:cNvPr>
          <p:cNvSpPr/>
          <p:nvPr/>
        </p:nvSpPr>
        <p:spPr>
          <a:xfrm>
            <a:off x="5606867" y="4039080"/>
            <a:ext cx="2153289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Muflih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574884FA-65E8-8E6F-05A8-21D57B902273}"/>
              </a:ext>
            </a:extLst>
          </p:cNvPr>
          <p:cNvSpPr/>
          <p:nvPr/>
        </p:nvSpPr>
        <p:spPr>
          <a:xfrm>
            <a:off x="5598356" y="4407072"/>
            <a:ext cx="2161801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Ala'uddin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Mardawi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6C6321C9-5F8E-41FC-4E91-32F490620718}"/>
              </a:ext>
            </a:extLst>
          </p:cNvPr>
          <p:cNvSpPr/>
          <p:nvPr/>
        </p:nvSpPr>
        <p:spPr>
          <a:xfrm>
            <a:off x="5606867" y="4812883"/>
            <a:ext cx="2161800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Musa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Hajjawi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-Syam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199802B7-CA5C-4319-1BD0-579D186BFC8B}"/>
              </a:ext>
            </a:extLst>
          </p:cNvPr>
          <p:cNvSpPr/>
          <p:nvPr/>
        </p:nvSpPr>
        <p:spPr>
          <a:xfrm>
            <a:off x="8180843" y="4813693"/>
            <a:ext cx="2275908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Iqna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 li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Thalib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Intifa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19279F9E-40FA-1683-73F1-1D209F5032E2}"/>
              </a:ext>
            </a:extLst>
          </p:cNvPr>
          <p:cNvSpPr/>
          <p:nvPr/>
        </p:nvSpPr>
        <p:spPr>
          <a:xfrm>
            <a:off x="5598356" y="5155097"/>
            <a:ext cx="2161802" cy="4710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An-Najjar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Futuhy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Al-Mishri</a:t>
            </a:r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488B98BA-EF6E-62B1-64C5-C2C453C9A864}"/>
              </a:ext>
            </a:extLst>
          </p:cNvPr>
          <p:cNvSpPr/>
          <p:nvPr/>
        </p:nvSpPr>
        <p:spPr>
          <a:xfrm>
            <a:off x="8175568" y="3666612"/>
            <a:ext cx="1381833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Muharrar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F4A94CF9-83BD-0C9F-D90F-371E8243AB48}"/>
              </a:ext>
            </a:extLst>
          </p:cNvPr>
          <p:cNvSpPr/>
          <p:nvPr/>
        </p:nvSpPr>
        <p:spPr>
          <a:xfrm>
            <a:off x="8170094" y="4039079"/>
            <a:ext cx="1086968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Al-Furu'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73589593-C761-539D-02ED-FEB90F8D1D74}"/>
              </a:ext>
            </a:extLst>
          </p:cNvPr>
          <p:cNvSpPr/>
          <p:nvPr/>
        </p:nvSpPr>
        <p:spPr>
          <a:xfrm>
            <a:off x="8174893" y="4407072"/>
            <a:ext cx="3614499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Inshaf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fi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Ma'rifati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Ar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-Rajih min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Khilaf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70B776A-7197-94BA-A4D8-677FBEC86E1E}"/>
              </a:ext>
            </a:extLst>
          </p:cNvPr>
          <p:cNvCxnSpPr>
            <a:cxnSpLocks/>
            <a:stCxn id="97" idx="3"/>
            <a:endCxn id="34" idx="1"/>
          </p:cNvCxnSpPr>
          <p:nvPr/>
        </p:nvCxnSpPr>
        <p:spPr>
          <a:xfrm flipV="1">
            <a:off x="7768668" y="3318243"/>
            <a:ext cx="405834" cy="378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76C8B7C6-1336-FD11-0C75-D718AD8AD7F1}"/>
              </a:ext>
            </a:extLst>
          </p:cNvPr>
          <p:cNvCxnSpPr>
            <a:cxnSpLocks/>
            <a:stCxn id="98" idx="3"/>
            <a:endCxn id="120" idx="1"/>
          </p:cNvCxnSpPr>
          <p:nvPr/>
        </p:nvCxnSpPr>
        <p:spPr>
          <a:xfrm>
            <a:off x="7768667" y="3817439"/>
            <a:ext cx="406901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4A0A27E5-0193-C1A1-9186-2B1B0331720A}"/>
              </a:ext>
            </a:extLst>
          </p:cNvPr>
          <p:cNvCxnSpPr>
            <a:cxnSpLocks/>
            <a:stCxn id="96" idx="3"/>
            <a:endCxn id="22" idx="1"/>
          </p:cNvCxnSpPr>
          <p:nvPr/>
        </p:nvCxnSpPr>
        <p:spPr>
          <a:xfrm>
            <a:off x="7760156" y="2952401"/>
            <a:ext cx="414347" cy="348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BD5E66C3-ACA5-6EF9-A588-34E89C862ABB}"/>
              </a:ext>
            </a:extLst>
          </p:cNvPr>
          <p:cNvCxnSpPr>
            <a:cxnSpLocks/>
            <a:stCxn id="99" idx="3"/>
            <a:endCxn id="121" idx="1"/>
          </p:cNvCxnSpPr>
          <p:nvPr/>
        </p:nvCxnSpPr>
        <p:spPr>
          <a:xfrm flipV="1">
            <a:off x="7760156" y="4189906"/>
            <a:ext cx="409938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C6F25ABA-EBDD-5D59-D147-1DF88E84AD4E}"/>
              </a:ext>
            </a:extLst>
          </p:cNvPr>
          <p:cNvCxnSpPr>
            <a:cxnSpLocks/>
            <a:stCxn id="100" idx="3"/>
            <a:endCxn id="122" idx="1"/>
          </p:cNvCxnSpPr>
          <p:nvPr/>
        </p:nvCxnSpPr>
        <p:spPr>
          <a:xfrm>
            <a:off x="7760157" y="4557899"/>
            <a:ext cx="414736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3A8A9A8D-5931-DBC3-E6BD-808EAD9BA3DC}"/>
              </a:ext>
            </a:extLst>
          </p:cNvPr>
          <p:cNvCxnSpPr>
            <a:cxnSpLocks/>
            <a:stCxn id="21" idx="3"/>
            <a:endCxn id="42" idx="1"/>
          </p:cNvCxnSpPr>
          <p:nvPr/>
        </p:nvCxnSpPr>
        <p:spPr>
          <a:xfrm>
            <a:off x="7182455" y="294245"/>
            <a:ext cx="495410" cy="16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4299E0BB-FBB7-F8A0-4518-BF860D6210DE}"/>
              </a:ext>
            </a:extLst>
          </p:cNvPr>
          <p:cNvCxnSpPr>
            <a:cxnSpLocks/>
            <a:stCxn id="112" idx="3"/>
            <a:endCxn id="27" idx="1"/>
          </p:cNvCxnSpPr>
          <p:nvPr/>
        </p:nvCxnSpPr>
        <p:spPr>
          <a:xfrm>
            <a:off x="7760158" y="5390612"/>
            <a:ext cx="412933" cy="412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F6675206-675C-F33B-EAC2-2618E73641C0}"/>
              </a:ext>
            </a:extLst>
          </p:cNvPr>
          <p:cNvCxnSpPr>
            <a:cxnSpLocks/>
            <a:stCxn id="110" idx="3"/>
            <a:endCxn id="111" idx="1"/>
          </p:cNvCxnSpPr>
          <p:nvPr/>
        </p:nvCxnSpPr>
        <p:spPr>
          <a:xfrm>
            <a:off x="7768667" y="4963710"/>
            <a:ext cx="412176" cy="81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94F84EB0-6A11-81D6-3E17-D11B99661E8F}"/>
              </a:ext>
            </a:extLst>
          </p:cNvPr>
          <p:cNvCxnSpPr>
            <a:cxnSpLocks/>
            <a:stCxn id="8" idx="3"/>
            <a:endCxn id="100" idx="1"/>
          </p:cNvCxnSpPr>
          <p:nvPr/>
        </p:nvCxnSpPr>
        <p:spPr>
          <a:xfrm>
            <a:off x="4898098" y="3817438"/>
            <a:ext cx="700258" cy="74046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EFC77DD8-F036-D84F-CD95-158722C4BF6F}"/>
              </a:ext>
            </a:extLst>
          </p:cNvPr>
          <p:cNvCxnSpPr>
            <a:cxnSpLocks/>
            <a:stCxn id="11" idx="3"/>
            <a:endCxn id="63" idx="1"/>
          </p:cNvCxnSpPr>
          <p:nvPr/>
        </p:nvCxnSpPr>
        <p:spPr>
          <a:xfrm>
            <a:off x="4898098" y="1944224"/>
            <a:ext cx="711413" cy="57326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E138EC3C-B4D8-FB56-B0C7-80322C35DD37}"/>
              </a:ext>
            </a:extLst>
          </p:cNvPr>
          <p:cNvCxnSpPr>
            <a:cxnSpLocks/>
            <a:stCxn id="8" idx="3"/>
            <a:endCxn id="96" idx="1"/>
          </p:cNvCxnSpPr>
          <p:nvPr/>
        </p:nvCxnSpPr>
        <p:spPr>
          <a:xfrm flipV="1">
            <a:off x="4898098" y="2952401"/>
            <a:ext cx="714914" cy="86503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41E065B0-DD75-26F4-2C79-2D93565F1D38}"/>
              </a:ext>
            </a:extLst>
          </p:cNvPr>
          <p:cNvCxnSpPr>
            <a:cxnSpLocks/>
            <a:stCxn id="8" idx="3"/>
            <a:endCxn id="97" idx="1"/>
          </p:cNvCxnSpPr>
          <p:nvPr/>
        </p:nvCxnSpPr>
        <p:spPr>
          <a:xfrm flipV="1">
            <a:off x="4898098" y="3322032"/>
            <a:ext cx="717160" cy="49540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1B7EEDF3-CAE3-30F1-0442-E83977B1011D}"/>
              </a:ext>
            </a:extLst>
          </p:cNvPr>
          <p:cNvCxnSpPr>
            <a:cxnSpLocks/>
            <a:stCxn id="8" idx="3"/>
            <a:endCxn id="98" idx="1"/>
          </p:cNvCxnSpPr>
          <p:nvPr/>
        </p:nvCxnSpPr>
        <p:spPr>
          <a:xfrm>
            <a:off x="4898098" y="3817438"/>
            <a:ext cx="720069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0939D486-DD2B-5DF3-8AD0-A4EC9E94289E}"/>
              </a:ext>
            </a:extLst>
          </p:cNvPr>
          <p:cNvCxnSpPr>
            <a:cxnSpLocks/>
            <a:stCxn id="8" idx="3"/>
            <a:endCxn id="99" idx="1"/>
          </p:cNvCxnSpPr>
          <p:nvPr/>
        </p:nvCxnSpPr>
        <p:spPr>
          <a:xfrm>
            <a:off x="4898098" y="3817438"/>
            <a:ext cx="708769" cy="37246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26FAF18F-DF6B-4C0F-9463-7D18BCDD817B}"/>
              </a:ext>
            </a:extLst>
          </p:cNvPr>
          <p:cNvCxnSpPr>
            <a:cxnSpLocks/>
            <a:stCxn id="11" idx="3"/>
            <a:endCxn id="29" idx="1"/>
          </p:cNvCxnSpPr>
          <p:nvPr/>
        </p:nvCxnSpPr>
        <p:spPr>
          <a:xfrm flipV="1">
            <a:off x="4898098" y="732962"/>
            <a:ext cx="723199" cy="121126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483686AC-50B3-9CE4-8393-DFD625057345}"/>
              </a:ext>
            </a:extLst>
          </p:cNvPr>
          <p:cNvCxnSpPr>
            <a:cxnSpLocks/>
            <a:stCxn id="11" idx="3"/>
            <a:endCxn id="30" idx="1"/>
          </p:cNvCxnSpPr>
          <p:nvPr/>
        </p:nvCxnSpPr>
        <p:spPr>
          <a:xfrm flipV="1">
            <a:off x="4898098" y="1245772"/>
            <a:ext cx="714914" cy="69845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665C013B-5B7B-3F9F-3391-C5AA71117049}"/>
              </a:ext>
            </a:extLst>
          </p:cNvPr>
          <p:cNvCxnSpPr>
            <a:cxnSpLocks/>
            <a:stCxn id="11" idx="3"/>
            <a:endCxn id="31" idx="1"/>
          </p:cNvCxnSpPr>
          <p:nvPr/>
        </p:nvCxnSpPr>
        <p:spPr>
          <a:xfrm flipV="1">
            <a:off x="4898098" y="1708751"/>
            <a:ext cx="710956" cy="23547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C5F9A27-DA27-63E7-7C03-CAD0CAAAE2B8}"/>
              </a:ext>
            </a:extLst>
          </p:cNvPr>
          <p:cNvSpPr/>
          <p:nvPr/>
        </p:nvSpPr>
        <p:spPr>
          <a:xfrm>
            <a:off x="5615257" y="1991500"/>
            <a:ext cx="2693575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Abu Al-Qasim Al-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Khiraqi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FDE776A-5BEF-E042-E529-5CB70FAC11AF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4898098" y="1944224"/>
            <a:ext cx="717159" cy="19810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CF8643B-58A0-66AE-6C25-1781FBF92EBD}"/>
              </a:ext>
            </a:extLst>
          </p:cNvPr>
          <p:cNvSpPr/>
          <p:nvPr/>
        </p:nvSpPr>
        <p:spPr>
          <a:xfrm>
            <a:off x="8664767" y="1991016"/>
            <a:ext cx="1354903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Mukhtasar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CA9EC88-BBA8-5021-A051-35A4137C25E3}"/>
              </a:ext>
            </a:extLst>
          </p:cNvPr>
          <p:cNvSpPr/>
          <p:nvPr/>
        </p:nvSpPr>
        <p:spPr>
          <a:xfrm>
            <a:off x="8174503" y="2805054"/>
            <a:ext cx="2278516" cy="3016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Ar-Riwayatain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Wajhain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DA69928-6F65-6940-4F7F-355E748FA1D6}"/>
              </a:ext>
            </a:extLst>
          </p:cNvPr>
          <p:cNvSpPr/>
          <p:nvPr/>
        </p:nvSpPr>
        <p:spPr>
          <a:xfrm>
            <a:off x="9332049" y="4039079"/>
            <a:ext cx="2457343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Al-Mubdi'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Muqni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’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8F5D00F-8ED3-0AD4-78AA-D10CBD35AA85}"/>
              </a:ext>
            </a:extLst>
          </p:cNvPr>
          <p:cNvSpPr/>
          <p:nvPr/>
        </p:nvSpPr>
        <p:spPr>
          <a:xfrm>
            <a:off x="8173091" y="5243914"/>
            <a:ext cx="291074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Al-Muntaha (Muntaha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Iradat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27EA15A-9D02-63DA-FB6A-6EE133E6B3CB}"/>
              </a:ext>
            </a:extLst>
          </p:cNvPr>
          <p:cNvCxnSpPr>
            <a:cxnSpLocks/>
            <a:stCxn id="4" idx="3"/>
            <a:endCxn id="225" idx="1"/>
          </p:cNvCxnSpPr>
          <p:nvPr/>
        </p:nvCxnSpPr>
        <p:spPr>
          <a:xfrm>
            <a:off x="4903134" y="5578885"/>
            <a:ext cx="695907" cy="23870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A8936392-D3F8-022B-04DB-D176BE42E2D7}"/>
              </a:ext>
            </a:extLst>
          </p:cNvPr>
          <p:cNvCxnSpPr>
            <a:cxnSpLocks/>
            <a:stCxn id="4" idx="3"/>
            <a:endCxn id="227" idx="1"/>
          </p:cNvCxnSpPr>
          <p:nvPr/>
        </p:nvCxnSpPr>
        <p:spPr>
          <a:xfrm>
            <a:off x="4903134" y="5578885"/>
            <a:ext cx="687396" cy="79995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9E1E3E4B-ADCD-22EE-6CB2-CE784D132873}"/>
              </a:ext>
            </a:extLst>
          </p:cNvPr>
          <p:cNvSpPr/>
          <p:nvPr/>
        </p:nvSpPr>
        <p:spPr>
          <a:xfrm>
            <a:off x="5599041" y="5666760"/>
            <a:ext cx="2169627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Mar'i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bin Yusuf Al-Karmi 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D9D963C2-6CC8-E0F4-955C-DDC93ED60BE0}"/>
              </a:ext>
            </a:extLst>
          </p:cNvPr>
          <p:cNvSpPr/>
          <p:nvPr/>
        </p:nvSpPr>
        <p:spPr>
          <a:xfrm>
            <a:off x="8164178" y="5602863"/>
            <a:ext cx="2588415" cy="4263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Ghayah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Al-Muntaha fi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Jam'i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bain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Iqna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Muntaha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F1CD7365-7770-E2C4-E3CA-08CA6D88A6ED}"/>
              </a:ext>
            </a:extLst>
          </p:cNvPr>
          <p:cNvSpPr/>
          <p:nvPr/>
        </p:nvSpPr>
        <p:spPr>
          <a:xfrm>
            <a:off x="5590530" y="6228013"/>
            <a:ext cx="2169627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Manshur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Bahuti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B6179779-8C81-E34E-C4E7-A9B6ED241E0F}"/>
              </a:ext>
            </a:extLst>
          </p:cNvPr>
          <p:cNvCxnSpPr>
            <a:cxnSpLocks/>
            <a:stCxn id="227" idx="3"/>
            <a:endCxn id="230" idx="1"/>
          </p:cNvCxnSpPr>
          <p:nvPr/>
        </p:nvCxnSpPr>
        <p:spPr>
          <a:xfrm flipV="1">
            <a:off x="7760157" y="6220706"/>
            <a:ext cx="409808" cy="15813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02EF84A6-7A36-94B8-2081-891B73CA2A56}"/>
              </a:ext>
            </a:extLst>
          </p:cNvPr>
          <p:cNvCxnSpPr>
            <a:cxnSpLocks/>
            <a:stCxn id="225" idx="3"/>
            <a:endCxn id="226" idx="1"/>
          </p:cNvCxnSpPr>
          <p:nvPr/>
        </p:nvCxnSpPr>
        <p:spPr>
          <a:xfrm flipV="1">
            <a:off x="7768668" y="5816054"/>
            <a:ext cx="395510" cy="153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6BCD2F77-DFA6-64CF-4812-24F3914ADA0F}"/>
              </a:ext>
            </a:extLst>
          </p:cNvPr>
          <p:cNvSpPr/>
          <p:nvPr/>
        </p:nvSpPr>
        <p:spPr>
          <a:xfrm>
            <a:off x="8169965" y="6069879"/>
            <a:ext cx="2910746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Kasyyaf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Qina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 'an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Matn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Iqna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402A982A-F539-164D-26F3-1E06540CFC60}"/>
              </a:ext>
            </a:extLst>
          </p:cNvPr>
          <p:cNvSpPr/>
          <p:nvPr/>
        </p:nvSpPr>
        <p:spPr>
          <a:xfrm>
            <a:off x="10798313" y="5635004"/>
            <a:ext cx="1364108" cy="36681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Dalil Ath-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Thalib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 li Nail Al-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Mathalib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551AC55-2DEA-6774-3585-F266A736E211}"/>
              </a:ext>
            </a:extLst>
          </p:cNvPr>
          <p:cNvSpPr/>
          <p:nvPr/>
        </p:nvSpPr>
        <p:spPr>
          <a:xfrm>
            <a:off x="9452509" y="524784"/>
            <a:ext cx="2001021" cy="2326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Masail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Imam Abu Dawud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4B7A393-1B0C-90C0-36A8-613FB5CCC9A4}"/>
              </a:ext>
            </a:extLst>
          </p:cNvPr>
          <p:cNvSpPr/>
          <p:nvPr/>
        </p:nvSpPr>
        <p:spPr>
          <a:xfrm>
            <a:off x="9590005" y="796356"/>
            <a:ext cx="2500160" cy="2326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Shalih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&amp; Abdullah Imam Ahmad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C2A0405-51FB-65F4-0C1C-06AC3B9DCDA0}"/>
              </a:ext>
            </a:extLst>
          </p:cNvPr>
          <p:cNvSpPr/>
          <p:nvPr/>
        </p:nvSpPr>
        <p:spPr>
          <a:xfrm>
            <a:off x="9845613" y="1067015"/>
            <a:ext cx="2255882" cy="2326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Ishaq bin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Manshur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Kausaj</a:t>
            </a:r>
            <a:endParaRPr lang="en-GB" sz="1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333CC60-F7CD-FFB7-82D3-9AC6CE7524AF}"/>
              </a:ext>
            </a:extLst>
          </p:cNvPr>
          <p:cNvSpPr/>
          <p:nvPr/>
        </p:nvSpPr>
        <p:spPr>
          <a:xfrm>
            <a:off x="10000829" y="1605805"/>
            <a:ext cx="2089336" cy="2326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Harb bin Ismail Al-Kirmani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CAC9696-5E05-8FC0-9182-6CBCAC2D6191}"/>
              </a:ext>
            </a:extLst>
          </p:cNvPr>
          <p:cNvSpPr/>
          <p:nvPr/>
        </p:nvSpPr>
        <p:spPr>
          <a:xfrm>
            <a:off x="9983717" y="1337478"/>
            <a:ext cx="1469814" cy="2326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Masail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Ibnu Hani</a:t>
            </a:r>
            <a:endParaRPr lang="en-GB" sz="1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B76700F-B766-6C31-5075-FFEC602568BE}"/>
              </a:ext>
            </a:extLst>
          </p:cNvPr>
          <p:cNvSpPr/>
          <p:nvPr/>
        </p:nvSpPr>
        <p:spPr>
          <a:xfrm>
            <a:off x="7721977" y="1026279"/>
            <a:ext cx="1381570" cy="4206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Jami'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Ulum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Al-Imam Ahmad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47E3A10-9954-04D7-73FF-DA1CA72772F2}"/>
              </a:ext>
            </a:extLst>
          </p:cNvPr>
          <p:cNvSpPr/>
          <p:nvPr/>
        </p:nvSpPr>
        <p:spPr>
          <a:xfrm>
            <a:off x="8175700" y="1556211"/>
            <a:ext cx="1381570" cy="3016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Zad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Musafir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47B2626F-D679-6A43-92A0-21FB411E4688}"/>
              </a:ext>
            </a:extLst>
          </p:cNvPr>
          <p:cNvSpPr/>
          <p:nvPr/>
        </p:nvSpPr>
        <p:spPr>
          <a:xfrm>
            <a:off x="8174502" y="2366083"/>
            <a:ext cx="1845168" cy="3035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Tahdzib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Ajwibah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15BB0F70-0D69-7E5D-51EF-81B39B0C5338}"/>
              </a:ext>
            </a:extLst>
          </p:cNvPr>
          <p:cNvSpPr/>
          <p:nvPr/>
        </p:nvSpPr>
        <p:spPr>
          <a:xfrm>
            <a:off x="534028" y="97275"/>
            <a:ext cx="2996606" cy="1090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•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Pendirian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diwakili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oleh Imam Ahmad.</a:t>
            </a:r>
          </a:p>
          <a:p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•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Penyebaran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Ashab Al-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Masail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  <a:p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•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Pengumpulan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oleh Al-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Khallal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  <a:p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•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Peringkasan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oleh Al-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Khiraqi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  <a:p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•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Pengkodifikasian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kaidah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istinbath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&amp; </a:t>
            </a:r>
            <a:r>
              <a:rPr lang="en-GB" sz="1100" dirty="0" err="1">
                <a:solidFill>
                  <a:schemeClr val="bg1"/>
                </a:solidFill>
                <a:latin typeface="Rockwell" panose="02060603020205020403" pitchFamily="18" charset="0"/>
              </a:rPr>
              <a:t>pemahaman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oleh Al-Hasan bin Hamid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F6EC03B9-AD87-FFE5-4FF1-DB8447DD1C91}"/>
              </a:ext>
            </a:extLst>
          </p:cNvPr>
          <p:cNvSpPr/>
          <p:nvPr/>
        </p:nvSpPr>
        <p:spPr>
          <a:xfrm>
            <a:off x="10509909" y="2797044"/>
            <a:ext cx="1658111" cy="3016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At-</a:t>
            </a:r>
            <a:r>
              <a:rPr lang="en-GB" sz="11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Ta'liqah</a:t>
            </a:r>
            <a:r>
              <a:rPr lang="en-GB" sz="1100" i="1" dirty="0">
                <a:solidFill>
                  <a:schemeClr val="bg1"/>
                </a:solidFill>
                <a:latin typeface="Rockwell" panose="02060603020205020403" pitchFamily="18" charset="0"/>
              </a:rPr>
              <a:t> Al-Kabirah</a:t>
            </a:r>
            <a:r>
              <a:rPr lang="en-GB" sz="11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AC5ED079-8FF4-2ED1-B310-0F3722C67C4F}"/>
              </a:ext>
            </a:extLst>
          </p:cNvPr>
          <p:cNvSpPr/>
          <p:nvPr/>
        </p:nvSpPr>
        <p:spPr>
          <a:xfrm>
            <a:off x="10824573" y="3316158"/>
            <a:ext cx="1120139" cy="2976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Al-Mughni</a:t>
            </a: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A94E9C01-420A-25C0-23CF-013C27714376}"/>
              </a:ext>
            </a:extLst>
          </p:cNvPr>
          <p:cNvSpPr/>
          <p:nvPr/>
        </p:nvSpPr>
        <p:spPr>
          <a:xfrm>
            <a:off x="10533233" y="4812883"/>
            <a:ext cx="1568910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Zad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Mustaqni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5E4E8CE6-5B19-E702-0C96-FAF5009249F3}"/>
              </a:ext>
            </a:extLst>
          </p:cNvPr>
          <p:cNvCxnSpPr>
            <a:cxnSpLocks/>
            <a:stCxn id="29" idx="3"/>
            <a:endCxn id="3" idx="1"/>
          </p:cNvCxnSpPr>
          <p:nvPr/>
        </p:nvCxnSpPr>
        <p:spPr>
          <a:xfrm flipV="1">
            <a:off x="8851392" y="641087"/>
            <a:ext cx="601117" cy="9187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F6C4D5AD-0E8F-37B2-F3A4-A22B41E3028B}"/>
              </a:ext>
            </a:extLst>
          </p:cNvPr>
          <p:cNvCxnSpPr>
            <a:cxnSpLocks/>
            <a:stCxn id="29" idx="3"/>
            <a:endCxn id="14" idx="1"/>
          </p:cNvCxnSpPr>
          <p:nvPr/>
        </p:nvCxnSpPr>
        <p:spPr>
          <a:xfrm>
            <a:off x="8851392" y="732962"/>
            <a:ext cx="994221" cy="45035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2E46B1BA-F932-0D75-1258-1EAF0EBC9784}"/>
              </a:ext>
            </a:extLst>
          </p:cNvPr>
          <p:cNvCxnSpPr>
            <a:cxnSpLocks/>
            <a:stCxn id="29" idx="3"/>
            <a:endCxn id="9" idx="1"/>
          </p:cNvCxnSpPr>
          <p:nvPr/>
        </p:nvCxnSpPr>
        <p:spPr>
          <a:xfrm>
            <a:off x="8851392" y="732962"/>
            <a:ext cx="738613" cy="17969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417D86E5-4D79-2028-FDC8-DF32F19146B6}"/>
              </a:ext>
            </a:extLst>
          </p:cNvPr>
          <p:cNvCxnSpPr>
            <a:cxnSpLocks/>
            <a:stCxn id="29" idx="3"/>
            <a:endCxn id="16" idx="1"/>
          </p:cNvCxnSpPr>
          <p:nvPr/>
        </p:nvCxnSpPr>
        <p:spPr>
          <a:xfrm>
            <a:off x="8851392" y="732962"/>
            <a:ext cx="1149437" cy="98914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4D0462A9-5C69-5C67-288E-D6A22AED3700}"/>
              </a:ext>
            </a:extLst>
          </p:cNvPr>
          <p:cNvCxnSpPr>
            <a:cxnSpLocks/>
            <a:stCxn id="29" idx="3"/>
            <a:endCxn id="18" idx="1"/>
          </p:cNvCxnSpPr>
          <p:nvPr/>
        </p:nvCxnSpPr>
        <p:spPr>
          <a:xfrm>
            <a:off x="8851392" y="732962"/>
            <a:ext cx="1132325" cy="72081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1B937765-E453-E0C3-8B62-DBEE07137637}"/>
              </a:ext>
            </a:extLst>
          </p:cNvPr>
          <p:cNvCxnSpPr>
            <a:cxnSpLocks/>
            <a:stCxn id="63" idx="3"/>
            <a:endCxn id="244" idx="1"/>
          </p:cNvCxnSpPr>
          <p:nvPr/>
        </p:nvCxnSpPr>
        <p:spPr>
          <a:xfrm>
            <a:off x="7756655" y="2517489"/>
            <a:ext cx="417847" cy="36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2B4FF75F-39EF-CC6D-F1C7-99155BE601F6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 flipV="1">
            <a:off x="8308832" y="2141843"/>
            <a:ext cx="355935" cy="48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D49EF142-C9DC-9C02-790B-D3F256EF8C12}"/>
              </a:ext>
            </a:extLst>
          </p:cNvPr>
          <p:cNvCxnSpPr>
            <a:cxnSpLocks/>
            <a:stCxn id="31" idx="3"/>
            <a:endCxn id="26" idx="1"/>
          </p:cNvCxnSpPr>
          <p:nvPr/>
        </p:nvCxnSpPr>
        <p:spPr>
          <a:xfrm flipV="1">
            <a:off x="7756655" y="1707038"/>
            <a:ext cx="419045" cy="171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EC696D3D-3238-426D-A10F-F63D2FFAE2E6}"/>
              </a:ext>
            </a:extLst>
          </p:cNvPr>
          <p:cNvCxnSpPr>
            <a:cxnSpLocks/>
            <a:stCxn id="30" idx="3"/>
            <a:endCxn id="20" idx="1"/>
          </p:cNvCxnSpPr>
          <p:nvPr/>
        </p:nvCxnSpPr>
        <p:spPr>
          <a:xfrm flipV="1">
            <a:off x="7538876" y="1236610"/>
            <a:ext cx="183101" cy="916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Arrow Connector 413">
            <a:extLst>
              <a:ext uri="{FF2B5EF4-FFF2-40B4-BE49-F238E27FC236}">
                <a16:creationId xmlns:a16="http://schemas.microsoft.com/office/drawing/2014/main" id="{AFCE97AD-5602-5746-8C98-2A2FFDE4ADD6}"/>
              </a:ext>
            </a:extLst>
          </p:cNvPr>
          <p:cNvCxnSpPr>
            <a:cxnSpLocks/>
            <a:stCxn id="11" idx="0"/>
            <a:endCxn id="61" idx="3"/>
          </p:cNvCxnSpPr>
          <p:nvPr/>
        </p:nvCxnSpPr>
        <p:spPr>
          <a:xfrm flipH="1" flipV="1">
            <a:off x="3530634" y="642402"/>
            <a:ext cx="217006" cy="62224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BB03357-6A50-4ED4-8879-6455AF71EDE5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19</a:t>
            </a:r>
          </a:p>
        </p:txBody>
      </p: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D646E403-ABCD-E687-50B8-02F15B721EC9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8412762" y="940729"/>
            <a:ext cx="0" cy="8555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48AF331-E865-8818-6D80-9AD0195AE455}"/>
              </a:ext>
            </a:extLst>
          </p:cNvPr>
          <p:cNvSpPr/>
          <p:nvPr/>
        </p:nvSpPr>
        <p:spPr>
          <a:xfrm>
            <a:off x="10119779" y="3175047"/>
            <a:ext cx="780260" cy="3016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Al-Kafi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539EB28-5918-5853-78A2-82257C635AED}"/>
              </a:ext>
            </a:extLst>
          </p:cNvPr>
          <p:cNvSpPr/>
          <p:nvPr/>
        </p:nvSpPr>
        <p:spPr>
          <a:xfrm>
            <a:off x="9195195" y="3312674"/>
            <a:ext cx="999225" cy="3016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Muqni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’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EDE015A-9F77-6D08-BDB1-7DF87C1F6591}"/>
              </a:ext>
            </a:extLst>
          </p:cNvPr>
          <p:cNvSpPr/>
          <p:nvPr/>
        </p:nvSpPr>
        <p:spPr>
          <a:xfrm>
            <a:off x="8174502" y="3167416"/>
            <a:ext cx="1104727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Al-'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Umdah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A243721-6521-5C15-C8B4-7AC1240FF9A4}"/>
              </a:ext>
            </a:extLst>
          </p:cNvPr>
          <p:cNvSpPr/>
          <p:nvPr/>
        </p:nvSpPr>
        <p:spPr>
          <a:xfrm>
            <a:off x="9638590" y="3666612"/>
            <a:ext cx="1754834" cy="3016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Muntaqa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Al-Akhbar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F37418A-2D09-EF98-0FA2-B9E235848EAC}"/>
              </a:ext>
            </a:extLst>
          </p:cNvPr>
          <p:cNvCxnSpPr>
            <a:cxnSpLocks/>
            <a:stCxn id="120" idx="3"/>
            <a:endCxn id="37" idx="1"/>
          </p:cNvCxnSpPr>
          <p:nvPr/>
        </p:nvCxnSpPr>
        <p:spPr>
          <a:xfrm>
            <a:off x="9557401" y="3817439"/>
            <a:ext cx="81189" cy="0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8291289-30DD-5B41-EB5A-3A5171AB8078}"/>
              </a:ext>
            </a:extLst>
          </p:cNvPr>
          <p:cNvCxnSpPr>
            <a:cxnSpLocks/>
            <a:stCxn id="121" idx="3"/>
            <a:endCxn id="25" idx="1"/>
          </p:cNvCxnSpPr>
          <p:nvPr/>
        </p:nvCxnSpPr>
        <p:spPr>
          <a:xfrm>
            <a:off x="9257062" y="4189906"/>
            <a:ext cx="74987" cy="0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B3449FC-69CA-3993-8DC7-5B3481CD6D17}"/>
              </a:ext>
            </a:extLst>
          </p:cNvPr>
          <p:cNvCxnSpPr>
            <a:cxnSpLocks/>
            <a:stCxn id="111" idx="3"/>
            <a:endCxn id="138" idx="1"/>
          </p:cNvCxnSpPr>
          <p:nvPr/>
        </p:nvCxnSpPr>
        <p:spPr>
          <a:xfrm flipV="1">
            <a:off x="10456751" y="4963710"/>
            <a:ext cx="76482" cy="810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2F7584E-221E-835B-DFB3-3D4B63334FF8}"/>
              </a:ext>
            </a:extLst>
          </p:cNvPr>
          <p:cNvCxnSpPr>
            <a:cxnSpLocks/>
            <a:stCxn id="226" idx="3"/>
            <a:endCxn id="234" idx="1"/>
          </p:cNvCxnSpPr>
          <p:nvPr/>
        </p:nvCxnSpPr>
        <p:spPr>
          <a:xfrm>
            <a:off x="10752593" y="5816054"/>
            <a:ext cx="45720" cy="2355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Rectangle: Rounded Corners 272">
            <a:extLst>
              <a:ext uri="{FF2B5EF4-FFF2-40B4-BE49-F238E27FC236}">
                <a16:creationId xmlns:a16="http://schemas.microsoft.com/office/drawing/2014/main" id="{6C5E8D5E-AE75-F00F-2D99-A69837555539}"/>
              </a:ext>
            </a:extLst>
          </p:cNvPr>
          <p:cNvSpPr/>
          <p:nvPr/>
        </p:nvSpPr>
        <p:spPr>
          <a:xfrm>
            <a:off x="8169965" y="6424560"/>
            <a:ext cx="1849705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Ar-Rawdh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Murbi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81" name="Straight Arrow Connector 280">
            <a:extLst>
              <a:ext uri="{FF2B5EF4-FFF2-40B4-BE49-F238E27FC236}">
                <a16:creationId xmlns:a16="http://schemas.microsoft.com/office/drawing/2014/main" id="{06C53EB2-2585-9625-B971-2CD984610832}"/>
              </a:ext>
            </a:extLst>
          </p:cNvPr>
          <p:cNvCxnSpPr>
            <a:cxnSpLocks/>
            <a:stCxn id="227" idx="3"/>
            <a:endCxn id="273" idx="1"/>
          </p:cNvCxnSpPr>
          <p:nvPr/>
        </p:nvCxnSpPr>
        <p:spPr>
          <a:xfrm>
            <a:off x="7760157" y="6378840"/>
            <a:ext cx="409808" cy="19654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Rectangle: Rounded Corners 287">
            <a:extLst>
              <a:ext uri="{FF2B5EF4-FFF2-40B4-BE49-F238E27FC236}">
                <a16:creationId xmlns:a16="http://schemas.microsoft.com/office/drawing/2014/main" id="{AB3AC9F6-3589-A000-7332-25013224A794}"/>
              </a:ext>
            </a:extLst>
          </p:cNvPr>
          <p:cNvSpPr/>
          <p:nvPr/>
        </p:nvSpPr>
        <p:spPr>
          <a:xfrm>
            <a:off x="10096275" y="6422910"/>
            <a:ext cx="1629430" cy="3016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Umdat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Ath-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Thalib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90" name="Straight Arrow Connector 289">
            <a:extLst>
              <a:ext uri="{FF2B5EF4-FFF2-40B4-BE49-F238E27FC236}">
                <a16:creationId xmlns:a16="http://schemas.microsoft.com/office/drawing/2014/main" id="{9EDB8E40-2E30-A470-46AB-2B78BF4A02EB}"/>
              </a:ext>
            </a:extLst>
          </p:cNvPr>
          <p:cNvCxnSpPr>
            <a:cxnSpLocks/>
            <a:stCxn id="273" idx="3"/>
            <a:endCxn id="288" idx="1"/>
          </p:cNvCxnSpPr>
          <p:nvPr/>
        </p:nvCxnSpPr>
        <p:spPr>
          <a:xfrm flipV="1">
            <a:off x="10019670" y="6573737"/>
            <a:ext cx="76605" cy="1650"/>
          </a:xfrm>
          <a:prstGeom prst="straightConnector1">
            <a:avLst/>
          </a:prstGeom>
          <a:ln w="317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Rectangle: Rounded Corners 294">
            <a:extLst>
              <a:ext uri="{FF2B5EF4-FFF2-40B4-BE49-F238E27FC236}">
                <a16:creationId xmlns:a16="http://schemas.microsoft.com/office/drawing/2014/main" id="{4DE0414F-719E-045A-E253-42CB88214CC0}"/>
              </a:ext>
            </a:extLst>
          </p:cNvPr>
          <p:cNvSpPr/>
          <p:nvPr/>
        </p:nvSpPr>
        <p:spPr>
          <a:xfrm>
            <a:off x="77940" y="4794594"/>
            <a:ext cx="2372652" cy="193300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>
                <a:solidFill>
                  <a:schemeClr val="bg1"/>
                </a:solidFill>
                <a:latin typeface="Rockwell" panose="02060603020205020403" pitchFamily="18" charset="0"/>
              </a:rPr>
              <a:t>Jika </a:t>
            </a:r>
            <a:r>
              <a:rPr lang="en-GB" sz="1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ingin</a:t>
            </a:r>
            <a:r>
              <a:rPr lang="en-GB" sz="1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1000" b="1" dirty="0">
                <a:solidFill>
                  <a:schemeClr val="bg1"/>
                </a:solidFill>
                <a:latin typeface="Rockwell" panose="02060603020205020403" pitchFamily="18" charset="0"/>
              </a:rPr>
              <a:t>:</a:t>
            </a:r>
          </a:p>
          <a:p>
            <a:pPr marL="55563" indent="-55563"/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1. N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ash-</a:t>
            </a:r>
            <a:r>
              <a:rPr lang="en-GB" sz="1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Imam Ahmad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merujuk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ke 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Al-Jami' li </a:t>
            </a:r>
            <a:r>
              <a:rPr lang="en-GB" sz="1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Ulum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 Al-Imam Ahmad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  <a:p>
            <a:pPr marL="55563" indent="-55563"/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2. Riwayat &amp;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berbagai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pandangan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merujuk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ke 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Inshaf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Mardawi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  <a:p>
            <a:pPr marL="55563" indent="-55563"/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3. Dalil-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merujuk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ke 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Al-Mughni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Ibnu Qudamah. </a:t>
            </a:r>
            <a:r>
              <a:rPr lang="en-GB" sz="1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Asy-Syarh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 Al-Kabir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Ibnu Abi Umar. 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Mumti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Muqni</a:t>
            </a:r>
            <a:r>
              <a:rPr lang="en-GB" sz="10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 Ibnu Al-</a:t>
            </a:r>
            <a:r>
              <a:rPr lang="en-GB" sz="1000" dirty="0" err="1">
                <a:solidFill>
                  <a:schemeClr val="bg1"/>
                </a:solidFill>
                <a:latin typeface="Rockwell" panose="02060603020205020403" pitchFamily="18" charset="0"/>
              </a:rPr>
              <a:t>Munajja</a:t>
            </a:r>
            <a:r>
              <a:rPr lang="en-GB" sz="10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6F4D017F-4D20-EE48-AE47-5A1FD55B3B0A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>
            <a:off x="2235353" y="3817438"/>
            <a:ext cx="362493" cy="176144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6A43E911-8A37-CF6C-FFCD-3F791023E402}"/>
              </a:ext>
            </a:extLst>
          </p:cNvPr>
          <p:cNvCxnSpPr>
            <a:cxnSpLocks/>
            <a:stCxn id="15" idx="3"/>
            <a:endCxn id="8" idx="1"/>
          </p:cNvCxnSpPr>
          <p:nvPr/>
        </p:nvCxnSpPr>
        <p:spPr>
          <a:xfrm>
            <a:off x="2235353" y="3817438"/>
            <a:ext cx="357457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5418769A-0366-6620-DBAC-68345425D8CF}"/>
              </a:ext>
            </a:extLst>
          </p:cNvPr>
          <p:cNvCxnSpPr>
            <a:cxnSpLocks/>
            <a:stCxn id="15" idx="3"/>
            <a:endCxn id="11" idx="1"/>
          </p:cNvCxnSpPr>
          <p:nvPr/>
        </p:nvCxnSpPr>
        <p:spPr>
          <a:xfrm flipV="1">
            <a:off x="2235353" y="1944224"/>
            <a:ext cx="361829" cy="187321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412DC500-F663-EDB5-A4A3-1CE2DFEA7CB4}"/>
              </a:ext>
            </a:extLst>
          </p:cNvPr>
          <p:cNvSpPr txBox="1"/>
          <p:nvPr/>
        </p:nvSpPr>
        <p:spPr>
          <a:xfrm>
            <a:off x="-82296" y="6673592"/>
            <a:ext cx="13167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8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8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800" i="1" dirty="0"/>
          </a:p>
        </p:txBody>
      </p:sp>
    </p:spTree>
    <p:extLst>
      <p:ext uri="{BB962C8B-B14F-4D97-AF65-F5344CB8AC3E}">
        <p14:creationId xmlns:p14="http://schemas.microsoft.com/office/powerpoint/2010/main" val="4165726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2E204-6D8A-F85B-AFFC-19855F133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BE24A0-30E0-6019-AA7E-3B54C4C502BF}"/>
              </a:ext>
            </a:extLst>
          </p:cNvPr>
          <p:cNvSpPr/>
          <p:nvPr/>
        </p:nvSpPr>
        <p:spPr>
          <a:xfrm>
            <a:off x="368094" y="1372846"/>
            <a:ext cx="2996220" cy="1709282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Kondisi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Masyarakat Pada Abad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98154D-A386-DA7B-2CF7-4792564864E7}"/>
              </a:ext>
            </a:extLst>
          </p:cNvPr>
          <p:cNvCxnSpPr>
            <a:cxnSpLocks/>
            <a:stCxn id="49" idx="3"/>
            <a:endCxn id="35" idx="1"/>
          </p:cNvCxnSpPr>
          <p:nvPr/>
        </p:nvCxnSpPr>
        <p:spPr>
          <a:xfrm>
            <a:off x="6592823" y="893825"/>
            <a:ext cx="393193" cy="302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D95839-EDE6-8952-E49E-25775DBDCEF7}"/>
              </a:ext>
            </a:extLst>
          </p:cNvPr>
          <p:cNvCxnSpPr>
            <a:cxnSpLocks/>
            <a:stCxn id="48" idx="3"/>
            <a:endCxn id="20" idx="1"/>
          </p:cNvCxnSpPr>
          <p:nvPr/>
        </p:nvCxnSpPr>
        <p:spPr>
          <a:xfrm flipV="1">
            <a:off x="5888735" y="2634646"/>
            <a:ext cx="414532" cy="111439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23DE9B-52A3-C32D-45A5-FC496F21A231}"/>
              </a:ext>
            </a:extLst>
          </p:cNvPr>
          <p:cNvCxnSpPr>
            <a:cxnSpLocks/>
            <a:stCxn id="48" idx="3"/>
            <a:endCxn id="25" idx="1"/>
          </p:cNvCxnSpPr>
          <p:nvPr/>
        </p:nvCxnSpPr>
        <p:spPr>
          <a:xfrm>
            <a:off x="5888735" y="3749040"/>
            <a:ext cx="414532" cy="136245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82695C9-4282-CC68-E826-3934F5A4E4F7}"/>
              </a:ext>
            </a:extLst>
          </p:cNvPr>
          <p:cNvCxnSpPr>
            <a:cxnSpLocks/>
            <a:stCxn id="5" idx="3"/>
            <a:endCxn id="48" idx="1"/>
          </p:cNvCxnSpPr>
          <p:nvPr/>
        </p:nvCxnSpPr>
        <p:spPr>
          <a:xfrm>
            <a:off x="3364314" y="2227487"/>
            <a:ext cx="471796" cy="152155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53FE055-602A-D5C7-DE21-539261307C31}"/>
              </a:ext>
            </a:extLst>
          </p:cNvPr>
          <p:cNvCxnSpPr>
            <a:cxnSpLocks/>
            <a:stCxn id="5" idx="3"/>
            <a:endCxn id="49" idx="1"/>
          </p:cNvCxnSpPr>
          <p:nvPr/>
        </p:nvCxnSpPr>
        <p:spPr>
          <a:xfrm flipV="1">
            <a:off x="3364314" y="893825"/>
            <a:ext cx="471796" cy="133366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2975282-BE2A-33B9-CD51-51F4E4FECDA3}"/>
              </a:ext>
            </a:extLst>
          </p:cNvPr>
          <p:cNvSpPr/>
          <p:nvPr/>
        </p:nvSpPr>
        <p:spPr>
          <a:xfrm>
            <a:off x="6303267" y="1772030"/>
            <a:ext cx="5630662" cy="17252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Ulama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benar-benar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meneliti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memperhatikan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al-Quran, as-Sunnah,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atsar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kemampuan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fatwa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masyarakat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jawaban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atas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berbagai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peristiwa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Di mana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jawaban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mendiamkannya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golongan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dinamakan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mujtahid.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AC0613B-F8F8-1002-E09F-FEDC61D0D62C}"/>
              </a:ext>
            </a:extLst>
          </p:cNvPr>
          <p:cNvSpPr/>
          <p:nvPr/>
        </p:nvSpPr>
        <p:spPr>
          <a:xfrm>
            <a:off x="6303267" y="3749040"/>
            <a:ext cx="5630662" cy="2724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Ulama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memperoleh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pengetahuan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al-Quran dan as-Sunnah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memungkinkan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prinsip-prinsip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pokok-pokok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permasalahannya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dalil-dalilnya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terperinci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memperoleh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pandangan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permasalahan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lainnya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dalil-dalilnya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mendiamkan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lainnya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berkonsultasi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para ulama,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perlengkapan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sempurna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sebagaimana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dimiliki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mujtahid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mutlak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Jadi,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adalah mujtahid di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persoalan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tapi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mujtahid di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persoalan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lainnya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1980EA1-145A-FD33-31B5-2B9B491E4C82}"/>
              </a:ext>
            </a:extLst>
          </p:cNvPr>
          <p:cNvSpPr/>
          <p:nvPr/>
        </p:nvSpPr>
        <p:spPr>
          <a:xfrm>
            <a:off x="3836110" y="3403046"/>
            <a:ext cx="2052625" cy="6919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Sikap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Ulama’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3C562C77-7DD5-04E5-C869-F196A8B2B54E}"/>
              </a:ext>
            </a:extLst>
          </p:cNvPr>
          <p:cNvSpPr/>
          <p:nvPr/>
        </p:nvSpPr>
        <p:spPr>
          <a:xfrm>
            <a:off x="3836110" y="547831"/>
            <a:ext cx="2756713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Tidak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bertaklid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tertentu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317122-0AA2-44CE-6B4E-7FDD178DDF04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D540A06-88E9-6DD4-7DA9-8B5DB2CBED9D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9210B17-1C76-7492-E077-630503F06E01}"/>
              </a:ext>
            </a:extLst>
          </p:cNvPr>
          <p:cNvSpPr/>
          <p:nvPr/>
        </p:nvSpPr>
        <p:spPr>
          <a:xfrm>
            <a:off x="6986016" y="348938"/>
            <a:ext cx="4947913" cy="109581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Ibnu Hammam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at-Tahrir,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:  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Sekali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waktu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meminta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fatwa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seseorang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dan pada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waktu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yang lain,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meminta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fatwa pada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selainnya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tanpa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berkomitmen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fatwa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saja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  <a:endParaRPr lang="en-GB" sz="1500" b="1" i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60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7665A-A562-94C0-A275-86AEB4BED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6D65450-693D-48B4-0E64-6016B75B50EE}"/>
              </a:ext>
            </a:extLst>
          </p:cNvPr>
          <p:cNvSpPr/>
          <p:nvPr/>
        </p:nvSpPr>
        <p:spPr>
          <a:xfrm>
            <a:off x="368094" y="1894054"/>
            <a:ext cx="2484834" cy="1709282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Sikap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Bermadzhab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Pada Para Mujtahid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Abad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AE2B3A5-5CB8-B49C-1A66-B8D20E549E01}"/>
              </a:ext>
            </a:extLst>
          </p:cNvPr>
          <p:cNvCxnSpPr>
            <a:cxnSpLocks/>
            <a:stCxn id="48" idx="3"/>
            <a:endCxn id="20" idx="1"/>
          </p:cNvCxnSpPr>
          <p:nvPr/>
        </p:nvCxnSpPr>
        <p:spPr>
          <a:xfrm flipV="1">
            <a:off x="4919472" y="2593278"/>
            <a:ext cx="418290" cy="128525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7FDCC0F-EEFC-5270-3BF2-1F6ED099DCFE}"/>
              </a:ext>
            </a:extLst>
          </p:cNvPr>
          <p:cNvCxnSpPr>
            <a:cxnSpLocks/>
            <a:stCxn id="48" idx="3"/>
            <a:endCxn id="25" idx="1"/>
          </p:cNvCxnSpPr>
          <p:nvPr/>
        </p:nvCxnSpPr>
        <p:spPr>
          <a:xfrm>
            <a:off x="4919472" y="3878534"/>
            <a:ext cx="418291" cy="164109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0A690CB-B6C0-899F-8F36-8A0C4E9EF5B1}"/>
              </a:ext>
            </a:extLst>
          </p:cNvPr>
          <p:cNvCxnSpPr>
            <a:cxnSpLocks/>
            <a:stCxn id="5" idx="3"/>
            <a:endCxn id="48" idx="1"/>
          </p:cNvCxnSpPr>
          <p:nvPr/>
        </p:nvCxnSpPr>
        <p:spPr>
          <a:xfrm>
            <a:off x="2852928" y="2748695"/>
            <a:ext cx="317505" cy="112983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AA659FE-6534-486F-CC98-C0EFBF93AF72}"/>
              </a:ext>
            </a:extLst>
          </p:cNvPr>
          <p:cNvCxnSpPr>
            <a:cxnSpLocks/>
            <a:stCxn id="5" idx="3"/>
            <a:endCxn id="49" idx="1"/>
          </p:cNvCxnSpPr>
          <p:nvPr/>
        </p:nvCxnSpPr>
        <p:spPr>
          <a:xfrm flipV="1">
            <a:off x="2852928" y="669128"/>
            <a:ext cx="317506" cy="207956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FA9E936-E92C-19F3-9CD2-44012F5034B5}"/>
              </a:ext>
            </a:extLst>
          </p:cNvPr>
          <p:cNvSpPr/>
          <p:nvPr/>
        </p:nvSpPr>
        <p:spPr>
          <a:xfrm>
            <a:off x="5337762" y="1545669"/>
            <a:ext cx="3266742" cy="20952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Kemauannya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terbesar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berbagai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persoalan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pemah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dijawab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oleh para mujtahid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yaitu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dalil-dalilnya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terperinci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menelitinya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kembali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memperbaiki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mentarjih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atas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lainnya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membetulkan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sedikit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pendapat-pendapat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dikemukakan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imamnya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koreksian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109B510-4C62-4917-0CD9-FE6D5C36427F}"/>
              </a:ext>
            </a:extLst>
          </p:cNvPr>
          <p:cNvSpPr/>
          <p:nvPr/>
        </p:nvSpPr>
        <p:spPr>
          <a:xfrm>
            <a:off x="5337763" y="4575335"/>
            <a:ext cx="3266741" cy="18885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Kemauannya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terbesar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permasalahan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ditanyakan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oleh orang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meminta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fatwa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hal-hal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belum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dibicarakan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oleh mufti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Orang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membutuhkan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imam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dianutnya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membuka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jalan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permasalahan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C31EB96-486A-E646-EC62-D173519726AC}"/>
              </a:ext>
            </a:extLst>
          </p:cNvPr>
          <p:cNvSpPr/>
          <p:nvPr/>
        </p:nvSpPr>
        <p:spPr>
          <a:xfrm>
            <a:off x="3170433" y="3532540"/>
            <a:ext cx="1749039" cy="6919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Sikap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Ulama’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EFAC286-F017-E021-0D97-570DC80831E2}"/>
              </a:ext>
            </a:extLst>
          </p:cNvPr>
          <p:cNvSpPr/>
          <p:nvPr/>
        </p:nvSpPr>
        <p:spPr>
          <a:xfrm>
            <a:off x="3170434" y="323134"/>
            <a:ext cx="758165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sikap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bermadzhab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pada mujtahid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tertentu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jarang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sekali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orang yang tidak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berpegang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mujtahid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tertentu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069DD3-5874-7121-E5C9-D9A9C75FF6D6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8B07F63-D7D6-42B2-5D7D-CBF3A699F919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2797F69-70FF-E199-1CA2-E22E1B647E54}"/>
              </a:ext>
            </a:extLst>
          </p:cNvPr>
          <p:cNvSpPr/>
          <p:nvPr/>
        </p:nvSpPr>
        <p:spPr>
          <a:xfrm>
            <a:off x="8915400" y="1212691"/>
            <a:ext cx="3090672" cy="11814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Jika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koreksi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dilakukannya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sedikit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dibandingkan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sejalan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imam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dikategorikan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“Ashab al-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Wujuh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”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C67A233-5553-B76C-A56A-67CC0F646B3C}"/>
              </a:ext>
            </a:extLst>
          </p:cNvPr>
          <p:cNvSpPr/>
          <p:nvPr/>
        </p:nvSpPr>
        <p:spPr>
          <a:xfrm>
            <a:off x="8915400" y="2518823"/>
            <a:ext cx="3090672" cy="188858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Jika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koreksi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dilakukannya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dibandingkan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sejalan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imam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penyendiriannya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dikategorikan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aspek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wajh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)”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dinamakan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Mujtahid al-Mutlaq al-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Muntasib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(mujtahid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mutlak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tapi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masih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bernisbat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2417D60-DFC8-3458-509D-DA8FEA8E5D5F}"/>
              </a:ext>
            </a:extLst>
          </p:cNvPr>
          <p:cNvSpPr/>
          <p:nvPr/>
        </p:nvSpPr>
        <p:spPr>
          <a:xfrm>
            <a:off x="8915400" y="4575335"/>
            <a:ext cx="3090672" cy="188858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Kadang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tipe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orang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sejumlah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koreksi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imamnya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al-Quran, as-Sunnah,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atsar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para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salaf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dan qiyas. Tetapi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sedikit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dibandingkan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imam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disetujuinya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Orang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al-Mujtahid fi al-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(mujtahid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C86CE03-4FDB-EB2B-3889-C9F7DD8257EA}"/>
              </a:ext>
            </a:extLst>
          </p:cNvPr>
          <p:cNvCxnSpPr>
            <a:cxnSpLocks/>
            <a:stCxn id="20" idx="3"/>
            <a:endCxn id="23" idx="1"/>
          </p:cNvCxnSpPr>
          <p:nvPr/>
        </p:nvCxnSpPr>
        <p:spPr>
          <a:xfrm flipV="1">
            <a:off x="8604504" y="1803425"/>
            <a:ext cx="310896" cy="78985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5101005-77B7-9753-3AD3-0A142C8D75AE}"/>
              </a:ext>
            </a:extLst>
          </p:cNvPr>
          <p:cNvCxnSpPr>
            <a:cxnSpLocks/>
            <a:stCxn id="20" idx="3"/>
            <a:endCxn id="24" idx="1"/>
          </p:cNvCxnSpPr>
          <p:nvPr/>
        </p:nvCxnSpPr>
        <p:spPr>
          <a:xfrm>
            <a:off x="8604504" y="2593278"/>
            <a:ext cx="310896" cy="86983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BCD78347-8516-DFF6-0DCA-56AE4AD0D4ED}"/>
              </a:ext>
            </a:extLst>
          </p:cNvPr>
          <p:cNvCxnSpPr>
            <a:cxnSpLocks/>
            <a:stCxn id="25" idx="3"/>
            <a:endCxn id="29" idx="1"/>
          </p:cNvCxnSpPr>
          <p:nvPr/>
        </p:nvCxnSpPr>
        <p:spPr>
          <a:xfrm>
            <a:off x="8604504" y="5519628"/>
            <a:ext cx="310896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470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863FC-E45E-BC13-82E9-8FDD70288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0EE6B8-F5CA-CB92-02EA-EA761E2624A4}"/>
              </a:ext>
            </a:extLst>
          </p:cNvPr>
          <p:cNvSpPr/>
          <p:nvPr/>
        </p:nvSpPr>
        <p:spPr>
          <a:xfrm>
            <a:off x="368094" y="1747750"/>
            <a:ext cx="2484834" cy="1709282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Yang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Pada Masyarakat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900" b="1" dirty="0">
                <a:solidFill>
                  <a:schemeClr val="bg1"/>
                </a:solidFill>
                <a:latin typeface="Rockwell" panose="02060603020205020403" pitchFamily="18" charset="0"/>
              </a:rPr>
              <a:t> Abad </a:t>
            </a:r>
            <a:r>
              <a:rPr lang="en-GB" sz="19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Keempat</a:t>
            </a:r>
            <a:endParaRPr lang="en-GB" sz="19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B959DAA-EACD-32CA-CA76-A62C483EECB6}"/>
              </a:ext>
            </a:extLst>
          </p:cNvPr>
          <p:cNvCxnSpPr>
            <a:cxnSpLocks/>
            <a:stCxn id="5" idx="3"/>
            <a:endCxn id="20" idx="1"/>
          </p:cNvCxnSpPr>
          <p:nvPr/>
        </p:nvCxnSpPr>
        <p:spPr>
          <a:xfrm flipV="1">
            <a:off x="2852928" y="759286"/>
            <a:ext cx="390087" cy="184310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5B838BE-5024-7EDA-4791-742676D70381}"/>
              </a:ext>
            </a:extLst>
          </p:cNvPr>
          <p:cNvCxnSpPr>
            <a:cxnSpLocks/>
            <a:stCxn id="5" idx="3"/>
            <a:endCxn id="25" idx="1"/>
          </p:cNvCxnSpPr>
          <p:nvPr/>
        </p:nvCxnSpPr>
        <p:spPr>
          <a:xfrm>
            <a:off x="2852928" y="2602391"/>
            <a:ext cx="390090" cy="110409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5C22557-9BF0-EFF6-59FA-859775CD5DE4}"/>
              </a:ext>
            </a:extLst>
          </p:cNvPr>
          <p:cNvCxnSpPr>
            <a:cxnSpLocks/>
            <a:stCxn id="5" idx="2"/>
            <a:endCxn id="49" idx="0"/>
          </p:cNvCxnSpPr>
          <p:nvPr/>
        </p:nvCxnSpPr>
        <p:spPr>
          <a:xfrm flipH="1">
            <a:off x="1608728" y="3457032"/>
            <a:ext cx="1783" cy="87446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576E39D-E7DC-C0F6-EF54-E4507BE5CC77}"/>
              </a:ext>
            </a:extLst>
          </p:cNvPr>
          <p:cNvSpPr/>
          <p:nvPr/>
        </p:nvSpPr>
        <p:spPr>
          <a:xfrm>
            <a:off x="3243015" y="448724"/>
            <a:ext cx="2929185" cy="62112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Perdebatan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sengit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perinciannya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0497AFB-7D56-DA8F-E352-728BA4408B70}"/>
              </a:ext>
            </a:extLst>
          </p:cNvPr>
          <p:cNvSpPr/>
          <p:nvPr/>
        </p:nvSpPr>
        <p:spPr>
          <a:xfrm>
            <a:off x="3243018" y="3025224"/>
            <a:ext cx="2929182" cy="13625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Merasa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tenang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sikap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taklid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lakukan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tanpa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disadari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sedikit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demi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sedikit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meresap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hati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312BC9D-5D36-8FE9-1D58-1FDD8DDA8BB4}"/>
              </a:ext>
            </a:extLst>
          </p:cNvPr>
          <p:cNvSpPr/>
          <p:nvPr/>
        </p:nvSpPr>
        <p:spPr>
          <a:xfrm>
            <a:off x="256434" y="4331494"/>
            <a:ext cx="2704587" cy="6919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Kondisi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masyarakat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menentu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3D0289-8754-08A0-FFC0-A910D5605D1E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1831995-F396-F246-08F9-E230E93813DF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E36CFF2-950E-7A63-B948-BF3170E2650D}"/>
              </a:ext>
            </a:extLst>
          </p:cNvPr>
          <p:cNvSpPr/>
          <p:nvPr/>
        </p:nvSpPr>
        <p:spPr>
          <a:xfrm>
            <a:off x="6562287" y="388954"/>
            <a:ext cx="5334057" cy="74066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Orang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menulis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berbagai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buku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kalam yang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kebanyakan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isinya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adalah "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konon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katanya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",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pemaparan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jawaban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membuka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jalan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perdebatan</a:t>
            </a:r>
            <a:endParaRPr lang="en-GB" sz="136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CAA7858-3CB8-572B-A2A6-8F46F73E0EE0}"/>
              </a:ext>
            </a:extLst>
          </p:cNvPr>
          <p:cNvSpPr/>
          <p:nvPr/>
        </p:nvSpPr>
        <p:spPr>
          <a:xfrm>
            <a:off x="6562287" y="1349941"/>
            <a:ext cx="5334057" cy="137401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Perdebatan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berhenti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hingga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adanya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jelas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salah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Ulama’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terdahulu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diperdebatkan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Demikian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juga,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para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qadhi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amanah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fatwa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diterima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terkecuali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masyarakat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tidak ragu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kebenarannya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dijawab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oleh Ulama’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sebelumnya</a:t>
            </a:r>
            <a:endParaRPr lang="en-GB" sz="136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41987A7-5824-5E2B-1486-C5320D3360D1}"/>
              </a:ext>
            </a:extLst>
          </p:cNvPr>
          <p:cNvSpPr/>
          <p:nvPr/>
        </p:nvSpPr>
        <p:spPr>
          <a:xfrm>
            <a:off x="6562287" y="2840968"/>
            <a:ext cx="5334056" cy="173103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generasi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6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bertaklid</a:t>
            </a:r>
            <a:r>
              <a:rPr lang="en-GB" sz="136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buta</a:t>
            </a:r>
            <a:r>
              <a:rPr lang="en-GB" sz="136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yang tidak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mampu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membedakan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antara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hak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batil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antara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debat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dan</a:t>
            </a:r>
            <a:r>
              <a:rPr lang="en-GB" sz="136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istinbath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Akhirnya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tersebarlah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sikap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fanatik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merupakan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faktor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pemicu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tercerai-berainya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persatuan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Islam. 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kelompok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mengklaim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kelompok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lainnya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sesat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bahkan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keluar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dianggap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keluar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agama.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Seolah-olah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orang yang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dianutnya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nabi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diutus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wajib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60" dirty="0" err="1">
                <a:solidFill>
                  <a:schemeClr val="bg1"/>
                </a:solidFill>
                <a:latin typeface="Rockwell" panose="02060603020205020403" pitchFamily="18" charset="0"/>
              </a:rPr>
              <a:t>ditaati</a:t>
            </a:r>
            <a:r>
              <a:rPr lang="en-GB" sz="136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sz="136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F59BA2B-834A-666F-F3F1-A2F5080F82B8}"/>
              </a:ext>
            </a:extLst>
          </p:cNvPr>
          <p:cNvCxnSpPr>
            <a:cxnSpLocks/>
            <a:stCxn id="20" idx="3"/>
            <a:endCxn id="13" idx="1"/>
          </p:cNvCxnSpPr>
          <p:nvPr/>
        </p:nvCxnSpPr>
        <p:spPr>
          <a:xfrm>
            <a:off x="6172200" y="759286"/>
            <a:ext cx="390087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2018C34-65F2-0F2F-0E15-C5B62C54FE96}"/>
              </a:ext>
            </a:extLst>
          </p:cNvPr>
          <p:cNvCxnSpPr>
            <a:cxnSpLocks/>
            <a:stCxn id="25" idx="3"/>
            <a:endCxn id="17" idx="1"/>
          </p:cNvCxnSpPr>
          <p:nvPr/>
        </p:nvCxnSpPr>
        <p:spPr>
          <a:xfrm flipV="1">
            <a:off x="6172200" y="2036950"/>
            <a:ext cx="390087" cy="166953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EE1B3D9-4636-6AA5-4BA8-34894F4B16BE}"/>
              </a:ext>
            </a:extLst>
          </p:cNvPr>
          <p:cNvCxnSpPr>
            <a:cxnSpLocks/>
            <a:stCxn id="18" idx="2"/>
            <a:endCxn id="64" idx="0"/>
          </p:cNvCxnSpPr>
          <p:nvPr/>
        </p:nvCxnSpPr>
        <p:spPr>
          <a:xfrm>
            <a:off x="9229315" y="4572000"/>
            <a:ext cx="0" cy="20026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91E06F4-03D9-1EF0-ACD5-85B6D3179542}"/>
              </a:ext>
            </a:extLst>
          </p:cNvPr>
          <p:cNvCxnSpPr>
            <a:cxnSpLocks/>
            <a:stCxn id="25" idx="3"/>
            <a:endCxn id="18" idx="1"/>
          </p:cNvCxnSpPr>
          <p:nvPr/>
        </p:nvCxnSpPr>
        <p:spPr>
          <a:xfrm>
            <a:off x="6172200" y="3706484"/>
            <a:ext cx="390087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66DF09D1-D1C8-88A2-E726-A7BA56CF8E97}"/>
              </a:ext>
            </a:extLst>
          </p:cNvPr>
          <p:cNvSpPr/>
          <p:nvPr/>
        </p:nvSpPr>
        <p:spPr>
          <a:xfrm>
            <a:off x="6562287" y="4772269"/>
            <a:ext cx="5334056" cy="96198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empat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Masjidil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Haram.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orang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membela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jamaah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madzhabnya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sendiri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demikian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iblis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mencapai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salah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targetnya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yaitu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mencerai-beraikan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kaum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Muslimin dan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memecah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persatuan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8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8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38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4509C9E6-9D0D-8239-2171-B69B104E6310}"/>
              </a:ext>
            </a:extLst>
          </p:cNvPr>
          <p:cNvSpPr/>
          <p:nvPr/>
        </p:nvSpPr>
        <p:spPr>
          <a:xfrm>
            <a:off x="2529784" y="5934520"/>
            <a:ext cx="9366560" cy="54608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Fitnah yang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besar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generasi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selanjutnya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Sikap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taklid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semakin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mendarah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daging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penganutnya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alasan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taklid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merasa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perlu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memperdalam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urusan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agama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AC08D2E-DD54-B8A1-241E-1577F2AD9FEE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9229315" y="5734251"/>
            <a:ext cx="3019" cy="20026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998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4A1B72C-80FE-D60D-19DE-E474F5DAA11E}"/>
              </a:ext>
            </a:extLst>
          </p:cNvPr>
          <p:cNvSpPr/>
          <p:nvPr/>
        </p:nvSpPr>
        <p:spPr>
          <a:xfrm>
            <a:off x="302664" y="2506186"/>
            <a:ext cx="2605127" cy="182734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Rockwell" panose="02060603020205020403" pitchFamily="18" charset="0"/>
              </a:rPr>
              <a:t>HUKUM BERMAZHAB DENGAN SALAH SATU DARI 4 MAZHAB FIQIH </a:t>
            </a:r>
            <a:endParaRPr lang="en-GB" sz="2000" b="1" dirty="0">
              <a:solidFill>
                <a:schemeClr val="tx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C25479E-F8E0-48CC-A597-62C43BFF0A6E}"/>
              </a:ext>
            </a:extLst>
          </p:cNvPr>
          <p:cNvSpPr/>
          <p:nvPr/>
        </p:nvSpPr>
        <p:spPr>
          <a:xfrm>
            <a:off x="3401569" y="1286270"/>
            <a:ext cx="2605128" cy="1042180"/>
          </a:xfrm>
          <a:prstGeom prst="roundRect">
            <a:avLst/>
          </a:prstGeom>
          <a:solidFill>
            <a:srgbClr val="00204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dirty="0" err="1">
                <a:solidFill>
                  <a:schemeClr val="tx1"/>
                </a:solidFill>
                <a:latin typeface="Rockwell" panose="02060603020205020403" pitchFamily="18" charset="0"/>
              </a:rPr>
              <a:t>Aspek</a:t>
            </a:r>
            <a:r>
              <a:rPr lang="en-GB" sz="1700" b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700" b="1" dirty="0" err="1">
                <a:solidFill>
                  <a:schemeClr val="tx1"/>
                </a:solidFill>
                <a:latin typeface="Rockwell" panose="02060603020205020403" pitchFamily="18" charset="0"/>
              </a:rPr>
              <a:t>Kesepakatan</a:t>
            </a:r>
            <a:r>
              <a:rPr lang="en-GB" sz="1700" b="1" dirty="0">
                <a:solidFill>
                  <a:schemeClr val="tx1"/>
                </a:solidFill>
                <a:latin typeface="Rockwell" panose="02060603020205020403" pitchFamily="18" charset="0"/>
              </a:rPr>
              <a:t> (</a:t>
            </a:r>
            <a:r>
              <a:rPr lang="en-GB" sz="1700" b="1" dirty="0" err="1">
                <a:solidFill>
                  <a:schemeClr val="tx1"/>
                </a:solidFill>
                <a:latin typeface="Rockwell" panose="02060603020205020403" pitchFamily="18" charset="0"/>
              </a:rPr>
              <a:t>Mawadhi'ul</a:t>
            </a:r>
            <a:r>
              <a:rPr lang="en-GB" sz="1700" b="1" dirty="0">
                <a:solidFill>
                  <a:schemeClr val="tx1"/>
                </a:solidFill>
                <a:latin typeface="Rockwell" panose="02060603020205020403" pitchFamily="18" charset="0"/>
              </a:rPr>
              <a:t> Ittifaq)</a:t>
            </a:r>
            <a:endParaRPr lang="en-GB" sz="1700" b="1" dirty="0">
              <a:solidFill>
                <a:schemeClr val="tx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A2A3688-0600-F44B-700A-F0CB2969DB1C}"/>
              </a:ext>
            </a:extLst>
          </p:cNvPr>
          <p:cNvSpPr/>
          <p:nvPr/>
        </p:nvSpPr>
        <p:spPr>
          <a:xfrm>
            <a:off x="3401569" y="4511262"/>
            <a:ext cx="2605128" cy="1042180"/>
          </a:xfrm>
          <a:prstGeom prst="roundRect">
            <a:avLst/>
          </a:prstGeom>
          <a:solidFill>
            <a:srgbClr val="004F88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dirty="0" err="1">
                <a:solidFill>
                  <a:schemeClr val="tx1"/>
                </a:solidFill>
                <a:latin typeface="Rockwell" panose="02060603020205020403" pitchFamily="18" charset="0"/>
              </a:rPr>
              <a:t>Aspek</a:t>
            </a:r>
            <a:r>
              <a:rPr lang="en-GB" sz="1700" b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700" b="1" dirty="0" err="1">
                <a:solidFill>
                  <a:schemeClr val="tx1"/>
                </a:solidFill>
                <a:latin typeface="Rockwell" panose="02060603020205020403" pitchFamily="18" charset="0"/>
              </a:rPr>
              <a:t>Perbedaan</a:t>
            </a:r>
            <a:r>
              <a:rPr lang="en-GB" sz="1700" b="1" dirty="0">
                <a:solidFill>
                  <a:schemeClr val="tx1"/>
                </a:solidFill>
                <a:latin typeface="Rockwell" panose="02060603020205020403" pitchFamily="18" charset="0"/>
              </a:rPr>
              <a:t> (</a:t>
            </a:r>
            <a:r>
              <a:rPr lang="en-GB" sz="1700" b="1" dirty="0" err="1">
                <a:solidFill>
                  <a:schemeClr val="tx1"/>
                </a:solidFill>
                <a:latin typeface="Rockwell" panose="02060603020205020403" pitchFamily="18" charset="0"/>
              </a:rPr>
              <a:t>Mawadhi'ul</a:t>
            </a:r>
            <a:r>
              <a:rPr lang="en-GB" sz="1700" b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700" b="1" dirty="0" err="1">
                <a:solidFill>
                  <a:schemeClr val="tx1"/>
                </a:solidFill>
                <a:latin typeface="Rockwell" panose="02060603020205020403" pitchFamily="18" charset="0"/>
              </a:rPr>
              <a:t>Ikhtilaf</a:t>
            </a:r>
            <a:r>
              <a:rPr lang="en-GB" sz="1700" b="1" dirty="0">
                <a:solidFill>
                  <a:schemeClr val="tx1"/>
                </a:solidFill>
                <a:latin typeface="Rockwell" panose="02060603020205020403" pitchFamily="18" charset="0"/>
              </a:rPr>
              <a:t>)</a:t>
            </a:r>
            <a:endParaRPr lang="en-GB" sz="1700" b="1" dirty="0">
              <a:solidFill>
                <a:schemeClr val="tx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69BE74F-170A-3951-EA27-57058F6CD939}"/>
              </a:ext>
            </a:extLst>
          </p:cNvPr>
          <p:cNvSpPr/>
          <p:nvPr/>
        </p:nvSpPr>
        <p:spPr>
          <a:xfrm>
            <a:off x="6933725" y="184079"/>
            <a:ext cx="4955606" cy="112185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Tidak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ada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perbedaan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pendapat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diantara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para ulama </a:t>
            </a:r>
            <a:r>
              <a:rPr lang="en-GB" sz="1400" i="1" dirty="0" err="1">
                <a:solidFill>
                  <a:schemeClr val="tx1"/>
                </a:solidFill>
                <a:latin typeface="Rockwell" panose="02060603020205020403" pitchFamily="18" charset="0"/>
              </a:rPr>
              <a:t>rahimahumullah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bahwa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fanatisme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terhadap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salah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satu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mazhab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adalah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hal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yang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tercela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. 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Maksudnya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adalah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ketika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seseorang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menjadikan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mazhab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sebagai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standar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tx1"/>
                </a:solidFill>
                <a:latin typeface="Rockwell" panose="02060603020205020403" pitchFamily="18" charset="0"/>
              </a:rPr>
              <a:t>wala</a:t>
            </a:r>
            <a:r>
              <a:rPr lang="en-GB" sz="1400" i="1" dirty="0">
                <a:solidFill>
                  <a:schemeClr val="tx1"/>
                </a:solidFill>
                <a:latin typeface="Rockwell" panose="02060603020205020403" pitchFamily="18" charset="0"/>
              </a:rPr>
              <a:t>'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loyalitas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) dan </a:t>
            </a:r>
            <a:r>
              <a:rPr lang="en-GB" sz="1400" i="1" dirty="0">
                <a:solidFill>
                  <a:schemeClr val="tx1"/>
                </a:solidFill>
                <a:latin typeface="Rockwell" panose="02060603020205020403" pitchFamily="18" charset="0"/>
              </a:rPr>
              <a:t>bara'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antipati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). </a:t>
            </a:r>
            <a:endParaRPr lang="en-GB" sz="1400" dirty="0">
              <a:solidFill>
                <a:schemeClr val="tx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953D70C-0557-DA18-7BBE-57B219F78A1F}"/>
              </a:ext>
            </a:extLst>
          </p:cNvPr>
          <p:cNvCxnSpPr>
            <a:cxnSpLocks/>
            <a:stCxn id="33" idx="3"/>
            <a:endCxn id="35" idx="1"/>
          </p:cNvCxnSpPr>
          <p:nvPr/>
        </p:nvCxnSpPr>
        <p:spPr>
          <a:xfrm>
            <a:off x="2907791" y="3419856"/>
            <a:ext cx="493778" cy="161249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4D8105C-16EF-2B0E-0BA6-137C6C20108C}"/>
              </a:ext>
            </a:extLst>
          </p:cNvPr>
          <p:cNvCxnSpPr>
            <a:cxnSpLocks/>
            <a:stCxn id="33" idx="3"/>
            <a:endCxn id="34" idx="1"/>
          </p:cNvCxnSpPr>
          <p:nvPr/>
        </p:nvCxnSpPr>
        <p:spPr>
          <a:xfrm flipV="1">
            <a:off x="2907791" y="1807360"/>
            <a:ext cx="493778" cy="161249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C7757C7-4D30-FD50-C870-F8BB6D5BA0F0}"/>
              </a:ext>
            </a:extLst>
          </p:cNvPr>
          <p:cNvSpPr/>
          <p:nvPr/>
        </p:nvSpPr>
        <p:spPr>
          <a:xfrm>
            <a:off x="6933724" y="5704234"/>
            <a:ext cx="4955603" cy="94126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Mempelajari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fikih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melalui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mazhab-mazhab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ini,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dengan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mengetahui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masalah-masalahnya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dan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dalil-dalilnya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, tidak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diragukan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lagi adalah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pemahaman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dalam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agama dan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syariat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serta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pemahaman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dalam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Al-Qur'an dan Sunnah. </a:t>
            </a:r>
            <a:endParaRPr lang="en-GB" sz="14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B65E716-9351-2445-C360-F9D5747DE042}"/>
              </a:ext>
            </a:extLst>
          </p:cNvPr>
          <p:cNvSpPr/>
          <p:nvPr/>
        </p:nvSpPr>
        <p:spPr>
          <a:xfrm>
            <a:off x="6933730" y="1397562"/>
            <a:ext cx="4955606" cy="908355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Misalnya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: Ada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seorang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Syafi'i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lalu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tidak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mau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menikahkan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putrinya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dengan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orang Maliki, tidak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mau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duduk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bersama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orang Hanafy, atau tidak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mau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shalat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di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belakang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imam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Hambali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.</a:t>
            </a:r>
            <a:endParaRPr lang="en-GB" sz="1400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05514A8-AC92-BC14-1A42-926607BF9C3B}"/>
              </a:ext>
            </a:extLst>
          </p:cNvPr>
          <p:cNvSpPr/>
          <p:nvPr/>
        </p:nvSpPr>
        <p:spPr>
          <a:xfrm>
            <a:off x="6933724" y="2397545"/>
            <a:ext cx="4955606" cy="178966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Sekarang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fanatisme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terhadap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mazhab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telah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berkurang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dan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melemah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. 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Namun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muncul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fanatisme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>
                <a:solidFill>
                  <a:schemeClr val="tx1"/>
                </a:solidFill>
                <a:latin typeface="Rockwell" panose="02060603020205020403" pitchFamily="18" charset="0"/>
              </a:rPr>
              <a:t>“</a:t>
            </a:r>
            <a:r>
              <a:rPr lang="en-GB" sz="1400" b="1" i="1" dirty="0" err="1">
                <a:solidFill>
                  <a:schemeClr val="tx1"/>
                </a:solidFill>
                <a:latin typeface="Rockwell" panose="02060603020205020403" pitchFamily="18" charset="0"/>
              </a:rPr>
              <a:t>melawan</a:t>
            </a:r>
            <a:r>
              <a:rPr lang="en-GB" sz="1400" b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ckwell" panose="02060603020205020403" pitchFamily="18" charset="0"/>
              </a:rPr>
              <a:t>mazhab</a:t>
            </a:r>
            <a:r>
              <a:rPr lang="en-GB" sz="1400" b="1" dirty="0">
                <a:solidFill>
                  <a:schemeClr val="tx1"/>
                </a:solidFill>
                <a:latin typeface="Rockwell" panose="02060603020205020403" pitchFamily="18" charset="0"/>
              </a:rPr>
              <a:t>” </a:t>
            </a:r>
            <a:r>
              <a:rPr lang="en-GB" sz="1400" dirty="0" err="1">
                <a:latin typeface="Rockwell" panose="02060603020205020403" pitchFamily="18" charset="0"/>
              </a:rPr>
              <a:t>dengan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dalih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b="1" dirty="0">
                <a:latin typeface="Rockwell" panose="02060603020205020403" pitchFamily="18" charset="0"/>
              </a:rPr>
              <a:t>"</a:t>
            </a:r>
            <a:r>
              <a:rPr lang="en-GB" sz="1400" b="1" dirty="0" err="1">
                <a:latin typeface="Rockwell" panose="02060603020205020403" pitchFamily="18" charset="0"/>
              </a:rPr>
              <a:t>memerangi</a:t>
            </a:r>
            <a:r>
              <a:rPr lang="en-GB" sz="1400" b="1" dirty="0"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latin typeface="Rockwell" panose="02060603020205020403" pitchFamily="18" charset="0"/>
              </a:rPr>
              <a:t>fanatisme</a:t>
            </a:r>
            <a:r>
              <a:rPr lang="en-GB" sz="1400" b="1" dirty="0">
                <a:latin typeface="Rockwell" panose="02060603020205020403" pitchFamily="18" charset="0"/>
              </a:rPr>
              <a:t>“. </a:t>
            </a:r>
            <a:r>
              <a:rPr lang="en-GB" sz="1400" dirty="0" err="1">
                <a:latin typeface="Rockwell" panose="02060603020205020403" pitchFamily="18" charset="0"/>
              </a:rPr>
              <a:t>Mereka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menganggap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mazhab</a:t>
            </a:r>
            <a:r>
              <a:rPr lang="en-GB" sz="1400" dirty="0">
                <a:latin typeface="Rockwell" panose="02060603020205020403" pitchFamily="18" charset="0"/>
              </a:rPr>
              <a:t> ini </a:t>
            </a:r>
            <a:r>
              <a:rPr lang="en-GB" sz="1400" dirty="0" err="1">
                <a:latin typeface="Rockwell" panose="02060603020205020403" pitchFamily="18" charset="0"/>
              </a:rPr>
              <a:t>sebagai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kesesatan</a:t>
            </a:r>
            <a:r>
              <a:rPr lang="en-GB" sz="1400" dirty="0">
                <a:latin typeface="Rockwell" panose="02060603020205020403" pitchFamily="18" charset="0"/>
              </a:rPr>
              <a:t> untuk </a:t>
            </a:r>
            <a:r>
              <a:rPr lang="en-GB" sz="1400" dirty="0" err="1">
                <a:latin typeface="Rockwell" panose="02060603020205020403" pitchFamily="18" charset="0"/>
              </a:rPr>
              <a:t>berintisab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kepadanya</a:t>
            </a:r>
            <a:r>
              <a:rPr lang="en-GB" sz="1400" dirty="0">
                <a:latin typeface="Rockwell" panose="02060603020205020403" pitchFamily="18" charset="0"/>
              </a:rPr>
              <a:t>, tidak </a:t>
            </a:r>
            <a:r>
              <a:rPr lang="en-GB" sz="1400" dirty="0" err="1">
                <a:latin typeface="Rockwell" panose="02060603020205020403" pitchFamily="18" charset="0"/>
              </a:rPr>
              <a:t>mewakili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syariat</a:t>
            </a:r>
            <a:r>
              <a:rPr lang="en-GB" sz="1400" dirty="0">
                <a:latin typeface="Rockwell" panose="02060603020205020403" pitchFamily="18" charset="0"/>
              </a:rPr>
              <a:t> dan tidak </a:t>
            </a:r>
            <a:r>
              <a:rPr lang="en-GB" sz="1400" dirty="0" err="1">
                <a:latin typeface="Rockwell" panose="02060603020205020403" pitchFamily="18" charset="0"/>
              </a:rPr>
              <a:t>berkaitan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dengan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fikih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dalil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dirty="0" err="1">
                <a:latin typeface="Rockwell" panose="02060603020205020403" pitchFamily="18" charset="0"/>
              </a:rPr>
              <a:t>melainkan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hanya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pendapat-pendapat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pribadi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dirty="0" err="1">
                <a:latin typeface="Rockwell" panose="02060603020205020403" pitchFamily="18" charset="0"/>
              </a:rPr>
              <a:t>mereka</a:t>
            </a:r>
            <a:r>
              <a:rPr lang="en-GB" sz="1400" dirty="0">
                <a:latin typeface="Rockwell" panose="02060603020205020403" pitchFamily="18" charset="0"/>
              </a:rPr>
              <a:t> juga </a:t>
            </a:r>
            <a:r>
              <a:rPr lang="en-GB" sz="1400" dirty="0" err="1">
                <a:latin typeface="Rockwell" panose="02060603020205020403" pitchFamily="18" charset="0"/>
              </a:rPr>
              <a:t>mencela</a:t>
            </a:r>
            <a:r>
              <a:rPr lang="en-GB" sz="1400" dirty="0">
                <a:latin typeface="Rockwell" panose="02060603020205020403" pitchFamily="18" charset="0"/>
              </a:rPr>
              <a:t> orang yang </a:t>
            </a:r>
            <a:r>
              <a:rPr lang="en-GB" sz="1400" dirty="0" err="1">
                <a:latin typeface="Rockwell" panose="02060603020205020403" pitchFamily="18" charset="0"/>
              </a:rPr>
              <a:t>mengikuti</a:t>
            </a:r>
            <a:r>
              <a:rPr lang="en-GB" sz="1400" dirty="0">
                <a:latin typeface="Rockwell" panose="02060603020205020403" pitchFamily="18" charset="0"/>
              </a:rPr>
              <a:t> salah </a:t>
            </a:r>
            <a:r>
              <a:rPr lang="en-GB" sz="1400" dirty="0" err="1">
                <a:latin typeface="Rockwell" panose="02060603020205020403" pitchFamily="18" charset="0"/>
              </a:rPr>
              <a:t>satu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mazhab</a:t>
            </a:r>
            <a:r>
              <a:rPr lang="en-GB" sz="1400" dirty="0">
                <a:latin typeface="Rockwell" panose="02060603020205020403" pitchFamily="18" charset="0"/>
              </a:rPr>
              <a:t>. </a:t>
            </a:r>
            <a:endParaRPr lang="en-GB" sz="14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F829A3-E019-23E5-761B-9584EC802CAF}"/>
              </a:ext>
            </a:extLst>
          </p:cNvPr>
          <p:cNvSpPr/>
          <p:nvPr/>
        </p:nvSpPr>
        <p:spPr>
          <a:xfrm>
            <a:off x="3913883" y="2929586"/>
            <a:ext cx="1580498" cy="98054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tx1"/>
                </a:solidFill>
                <a:latin typeface="Rockwell" panose="02060603020205020403" pitchFamily="18" charset="0"/>
              </a:rPr>
              <a:t>Fanatisme</a:t>
            </a:r>
            <a:r>
              <a:rPr lang="en-GB" b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ckwell" panose="02060603020205020403" pitchFamily="18" charset="0"/>
              </a:rPr>
              <a:t>Mazhab</a:t>
            </a:r>
            <a:endParaRPr lang="en-GB" b="1" dirty="0">
              <a:solidFill>
                <a:schemeClr val="tx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513B110-57D4-FF42-5FF9-2FDF4E47C9A0}"/>
              </a:ext>
            </a:extLst>
          </p:cNvPr>
          <p:cNvCxnSpPr>
            <a:cxnSpLocks/>
            <a:stCxn id="12" idx="2"/>
            <a:endCxn id="35" idx="0"/>
          </p:cNvCxnSpPr>
          <p:nvPr/>
        </p:nvCxnSpPr>
        <p:spPr>
          <a:xfrm>
            <a:off x="4704132" y="3910126"/>
            <a:ext cx="1" cy="60113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B35BEA-037E-8D4C-1073-CE490DE1374E}"/>
              </a:ext>
            </a:extLst>
          </p:cNvPr>
          <p:cNvCxnSpPr>
            <a:cxnSpLocks/>
            <a:stCxn id="12" idx="0"/>
            <a:endCxn id="34" idx="2"/>
          </p:cNvCxnSpPr>
          <p:nvPr/>
        </p:nvCxnSpPr>
        <p:spPr>
          <a:xfrm flipV="1">
            <a:off x="4704132" y="2328450"/>
            <a:ext cx="1" cy="60113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67C3F7A-B9FD-8968-AF54-F4BA82D7E12B}"/>
              </a:ext>
            </a:extLst>
          </p:cNvPr>
          <p:cNvCxnSpPr>
            <a:cxnSpLocks/>
            <a:stCxn id="12" idx="3"/>
            <a:endCxn id="36" idx="1"/>
          </p:cNvCxnSpPr>
          <p:nvPr/>
        </p:nvCxnSpPr>
        <p:spPr>
          <a:xfrm flipV="1">
            <a:off x="5494381" y="745007"/>
            <a:ext cx="1439344" cy="267484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14ED5F6-5F83-766E-1A68-6B55A8B82BE1}"/>
              </a:ext>
            </a:extLst>
          </p:cNvPr>
          <p:cNvCxnSpPr>
            <a:cxnSpLocks/>
            <a:stCxn id="12" idx="3"/>
            <a:endCxn id="19" idx="1"/>
          </p:cNvCxnSpPr>
          <p:nvPr/>
        </p:nvCxnSpPr>
        <p:spPr>
          <a:xfrm>
            <a:off x="5494381" y="3419856"/>
            <a:ext cx="1439343" cy="275501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6B4C35E-9825-DA77-3B7E-7EAE770484FD}"/>
              </a:ext>
            </a:extLst>
          </p:cNvPr>
          <p:cNvCxnSpPr>
            <a:cxnSpLocks/>
            <a:stCxn id="12" idx="3"/>
            <a:endCxn id="10" idx="1"/>
          </p:cNvCxnSpPr>
          <p:nvPr/>
        </p:nvCxnSpPr>
        <p:spPr>
          <a:xfrm flipV="1">
            <a:off x="5494381" y="1851740"/>
            <a:ext cx="1439349" cy="156811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C7760B1-E20F-D595-2B95-436EEF13FCE7}"/>
              </a:ext>
            </a:extLst>
          </p:cNvPr>
          <p:cNvCxnSpPr>
            <a:cxnSpLocks/>
            <a:stCxn id="12" idx="3"/>
            <a:endCxn id="23" idx="1"/>
          </p:cNvCxnSpPr>
          <p:nvPr/>
        </p:nvCxnSpPr>
        <p:spPr>
          <a:xfrm flipV="1">
            <a:off x="5494381" y="3292379"/>
            <a:ext cx="1439343" cy="12747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262E8AF-72F2-63BD-02AD-3DF7166CBAD5}"/>
              </a:ext>
            </a:extLst>
          </p:cNvPr>
          <p:cNvSpPr/>
          <p:nvPr/>
        </p:nvSpPr>
        <p:spPr>
          <a:xfrm>
            <a:off x="6933727" y="4278841"/>
            <a:ext cx="4955605" cy="1339904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latin typeface="Rockwell" panose="02060603020205020403" pitchFamily="18" charset="0"/>
              </a:rPr>
              <a:t>Sebagian orang </a:t>
            </a:r>
            <a:r>
              <a:rPr lang="en-GB" sz="1400" dirty="0" err="1">
                <a:latin typeface="Rockwell" panose="02060603020205020403" pitchFamily="18" charset="0"/>
              </a:rPr>
              <a:t>merasa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wara</a:t>
            </a:r>
            <a:r>
              <a:rPr lang="en-GB" sz="1400" i="1" dirty="0">
                <a:latin typeface="Rockwell" panose="02060603020205020403" pitchFamily="18" charset="0"/>
              </a:rPr>
              <a:t>'</a:t>
            </a:r>
            <a:r>
              <a:rPr lang="en-GB" sz="1400" dirty="0">
                <a:latin typeface="Rockwell" panose="02060603020205020403" pitchFamily="18" charset="0"/>
              </a:rPr>
              <a:t> (</a:t>
            </a:r>
            <a:r>
              <a:rPr lang="en-GB" sz="1400" dirty="0" err="1">
                <a:latin typeface="Rockwell" panose="02060603020205020403" pitchFamily="18" charset="0"/>
              </a:rPr>
              <a:t>hati-hati</a:t>
            </a:r>
            <a:r>
              <a:rPr lang="en-GB" sz="1400" dirty="0">
                <a:latin typeface="Rockwell" panose="02060603020205020403" pitchFamily="18" charset="0"/>
              </a:rPr>
              <a:t>) </a:t>
            </a:r>
            <a:r>
              <a:rPr lang="en-GB" sz="1400" dirty="0" err="1">
                <a:latin typeface="Rockwell" panose="02060603020205020403" pitchFamily="18" charset="0"/>
              </a:rPr>
              <a:t>dalam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hal</a:t>
            </a:r>
            <a:r>
              <a:rPr lang="en-GB" sz="1400" dirty="0">
                <a:latin typeface="Rockwell" panose="02060603020205020403" pitchFamily="18" charset="0"/>
              </a:rPr>
              <a:t> ini. Ketika </a:t>
            </a:r>
            <a:r>
              <a:rPr lang="en-GB" sz="1400" dirty="0" err="1">
                <a:latin typeface="Rockwell" panose="02060603020205020403" pitchFamily="18" charset="0"/>
              </a:rPr>
              <a:t>ditanya</a:t>
            </a:r>
            <a:r>
              <a:rPr lang="en-GB" sz="1400" dirty="0">
                <a:latin typeface="Rockwell" panose="02060603020205020403" pitchFamily="18" charset="0"/>
              </a:rPr>
              <a:t>: </a:t>
            </a:r>
            <a:r>
              <a:rPr lang="en-GB" sz="1400" i="1" dirty="0">
                <a:latin typeface="Rockwell" panose="02060603020205020403" pitchFamily="18" charset="0"/>
              </a:rPr>
              <a:t>"Apa </a:t>
            </a:r>
            <a:r>
              <a:rPr lang="en-GB" sz="1400" i="1" dirty="0" err="1">
                <a:latin typeface="Rockwell" panose="02060603020205020403" pitchFamily="18" charset="0"/>
              </a:rPr>
              <a:t>mazhabmu</a:t>
            </a:r>
            <a:r>
              <a:rPr lang="en-GB" sz="1400" i="1" dirty="0">
                <a:latin typeface="Rockwell" panose="02060603020205020403" pitchFamily="18" charset="0"/>
              </a:rPr>
              <a:t>?"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ia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menjawab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b="1" i="1" dirty="0">
                <a:latin typeface="Rockwell" panose="02060603020205020403" pitchFamily="18" charset="0"/>
              </a:rPr>
              <a:t>"Saya </a:t>
            </a:r>
            <a:r>
              <a:rPr lang="en-GB" sz="1400" b="1" i="1" dirty="0" err="1">
                <a:latin typeface="Rockwell" panose="02060603020205020403" pitchFamily="18" charset="0"/>
              </a:rPr>
              <a:t>berpegang</a:t>
            </a:r>
            <a:r>
              <a:rPr lang="en-GB" sz="1400" b="1" i="1" dirty="0">
                <a:latin typeface="Rockwell" panose="02060603020205020403" pitchFamily="18" charset="0"/>
              </a:rPr>
              <a:t> pada Al-Qur'an dan Sunnah." </a:t>
            </a:r>
            <a:r>
              <a:rPr lang="en-GB" sz="1400" dirty="0" err="1">
                <a:latin typeface="Rockwell" panose="02060603020205020403" pitchFamily="18" charset="0"/>
              </a:rPr>
              <a:t>Ia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membayangkan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bahwa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latin typeface="Rockwell" panose="02060603020205020403" pitchFamily="18" charset="0"/>
              </a:rPr>
              <a:t>intisab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kepada</a:t>
            </a:r>
            <a:r>
              <a:rPr lang="en-GB" sz="1400" dirty="0">
                <a:latin typeface="Rockwell" panose="02060603020205020403" pitchFamily="18" charset="0"/>
              </a:rPr>
              <a:t> salah </a:t>
            </a:r>
            <a:r>
              <a:rPr lang="en-GB" sz="1400" dirty="0" err="1">
                <a:latin typeface="Rockwell" panose="02060603020205020403" pitchFamily="18" charset="0"/>
              </a:rPr>
              <a:t>satu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mazhab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berarti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meninggalkan</a:t>
            </a:r>
            <a:r>
              <a:rPr lang="en-GB" sz="1400" dirty="0">
                <a:latin typeface="Rockwell" panose="02060603020205020403" pitchFamily="18" charset="0"/>
              </a:rPr>
              <a:t> Al-Qur'an dan Sunnah. Ini adalah </a:t>
            </a:r>
            <a:r>
              <a:rPr lang="en-GB" sz="1400" dirty="0" err="1">
                <a:latin typeface="Rockwell" panose="02060603020205020403" pitchFamily="18" charset="0"/>
              </a:rPr>
              <a:t>kesalahpahaman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dirty="0" err="1">
                <a:latin typeface="Rockwell" panose="02060603020205020403" pitchFamily="18" charset="0"/>
              </a:rPr>
              <a:t>semua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Mazhab</a:t>
            </a:r>
            <a:r>
              <a:rPr lang="en-GB" sz="1400" dirty="0">
                <a:latin typeface="Rockwell" panose="02060603020205020403" pitchFamily="18" charset="0"/>
              </a:rPr>
              <a:t> adalah </a:t>
            </a:r>
            <a:r>
              <a:rPr lang="en-GB" sz="1400" dirty="0" err="1">
                <a:latin typeface="Rockwell" panose="02060603020205020403" pitchFamily="18" charset="0"/>
              </a:rPr>
              <a:t>fiqih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dalil</a:t>
            </a:r>
            <a:r>
              <a:rPr lang="en-GB" sz="1400" dirty="0">
                <a:latin typeface="Rockwell" panose="02060603020205020403" pitchFamily="18" charset="0"/>
              </a:rPr>
              <a:t>.</a:t>
            </a:r>
            <a:endParaRPr lang="en-GB" sz="14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B626CAA-51FF-2B98-F975-FF82E6BD1EC9}"/>
              </a:ext>
            </a:extLst>
          </p:cNvPr>
          <p:cNvCxnSpPr>
            <a:cxnSpLocks/>
            <a:stCxn id="12" idx="3"/>
            <a:endCxn id="42" idx="1"/>
          </p:cNvCxnSpPr>
          <p:nvPr/>
        </p:nvCxnSpPr>
        <p:spPr>
          <a:xfrm>
            <a:off x="5494381" y="3419856"/>
            <a:ext cx="1439346" cy="152893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AB31B8ED-AB19-0C5D-2594-432DDAD21E3D}"/>
              </a:ext>
            </a:extLst>
          </p:cNvPr>
          <p:cNvSpPr/>
          <p:nvPr/>
        </p:nvSpPr>
        <p:spPr>
          <a:xfrm>
            <a:off x="302663" y="4986632"/>
            <a:ext cx="2605127" cy="9412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latin typeface="Rockwell" panose="02060603020205020403" pitchFamily="18" charset="0"/>
              </a:rPr>
              <a:t>Semua</a:t>
            </a:r>
            <a:r>
              <a:rPr lang="en-GB" b="1" dirty="0">
                <a:latin typeface="Rockwell" panose="02060603020205020403" pitchFamily="18" charset="0"/>
              </a:rPr>
              <a:t> </a:t>
            </a:r>
            <a:r>
              <a:rPr lang="en-GB" b="1" dirty="0" err="1">
                <a:latin typeface="Rockwell" panose="02060603020205020403" pitchFamily="18" charset="0"/>
              </a:rPr>
              <a:t>mazhab</a:t>
            </a:r>
            <a:r>
              <a:rPr lang="en-GB" b="1" dirty="0">
                <a:latin typeface="Rockwell" panose="02060603020205020403" pitchFamily="18" charset="0"/>
              </a:rPr>
              <a:t> ini </a:t>
            </a:r>
            <a:r>
              <a:rPr lang="en-GB" b="1" dirty="0" err="1">
                <a:latin typeface="Rockwell" panose="02060603020205020403" pitchFamily="18" charset="0"/>
              </a:rPr>
              <a:t>tanpa</a:t>
            </a:r>
            <a:r>
              <a:rPr lang="en-GB" b="1" dirty="0">
                <a:latin typeface="Rockwell" panose="02060603020205020403" pitchFamily="18" charset="0"/>
              </a:rPr>
              <a:t> </a:t>
            </a:r>
            <a:r>
              <a:rPr lang="en-GB" b="1" dirty="0" err="1">
                <a:latin typeface="Rockwell" panose="02060603020205020403" pitchFamily="18" charset="0"/>
              </a:rPr>
              <a:t>kecuali</a:t>
            </a:r>
            <a:r>
              <a:rPr lang="en-GB" b="1" dirty="0">
                <a:latin typeface="Rockwell" panose="02060603020205020403" pitchFamily="18" charset="0"/>
              </a:rPr>
              <a:t> adalah </a:t>
            </a:r>
            <a:r>
              <a:rPr lang="en-GB" b="1" dirty="0" err="1">
                <a:latin typeface="Rockwell" panose="02060603020205020403" pitchFamily="18" charset="0"/>
              </a:rPr>
              <a:t>fiqih</a:t>
            </a:r>
            <a:r>
              <a:rPr lang="en-GB" b="1" dirty="0">
                <a:latin typeface="Rockwell" panose="02060603020205020403" pitchFamily="18" charset="0"/>
              </a:rPr>
              <a:t> </a:t>
            </a:r>
            <a:r>
              <a:rPr lang="en-GB" b="1" dirty="0" err="1">
                <a:latin typeface="Rockwell" panose="02060603020205020403" pitchFamily="18" charset="0"/>
              </a:rPr>
              <a:t>dalil</a:t>
            </a:r>
            <a:endParaRPr lang="en-GB" sz="2000" b="1" dirty="0">
              <a:solidFill>
                <a:schemeClr val="tx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BB610AF-E01B-5E88-358B-B5E01A1B1EC2}"/>
              </a:ext>
            </a:extLst>
          </p:cNvPr>
          <p:cNvCxnSpPr>
            <a:cxnSpLocks/>
            <a:stCxn id="33" idx="2"/>
            <a:endCxn id="70" idx="0"/>
          </p:cNvCxnSpPr>
          <p:nvPr/>
        </p:nvCxnSpPr>
        <p:spPr>
          <a:xfrm flipH="1">
            <a:off x="1605227" y="4333526"/>
            <a:ext cx="1" cy="65310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920013B-9554-E70E-A21B-102C8CDFBB16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GB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6FE2C9A-D880-1706-BCF7-1A3EAA7318E6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4265591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C79F2-4B07-CF0F-F8CB-86BAEBFB4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3E89ECD-6BAF-A88F-95FF-2BC9AD63D2C2}"/>
              </a:ext>
            </a:extLst>
          </p:cNvPr>
          <p:cNvSpPr/>
          <p:nvPr/>
        </p:nvSpPr>
        <p:spPr>
          <a:xfrm>
            <a:off x="3013035" y="79201"/>
            <a:ext cx="5134269" cy="970662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Fanatisme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Mazhab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adalah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Tercela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yaitu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Seseorang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loyal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kepada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semazhab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dengannya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memusuhi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pengikut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mazhab-mazhab</a:t>
            </a:r>
            <a:r>
              <a:rPr lang="en-GB" sz="1600" dirty="0">
                <a:solidFill>
                  <a:schemeClr val="tx1"/>
                </a:solidFill>
                <a:latin typeface="Rockwell" panose="02060603020205020403" pitchFamily="18" charset="0"/>
              </a:rPr>
              <a:t> yang lain.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92FF58-7DA6-2839-A11F-1FE6ED392CCA}"/>
              </a:ext>
            </a:extLst>
          </p:cNvPr>
          <p:cNvSpPr/>
          <p:nvPr/>
        </p:nvSpPr>
        <p:spPr>
          <a:xfrm>
            <a:off x="3013033" y="1203605"/>
            <a:ext cx="4622207" cy="89281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GB" sz="1600" dirty="0" err="1">
                <a:latin typeface="Rockwell" panose="02060603020205020403" pitchFamily="18" charset="0"/>
              </a:rPr>
              <a:t>Menerima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keberadaan</a:t>
            </a:r>
            <a:r>
              <a:rPr lang="en-GB" sz="1600" dirty="0">
                <a:latin typeface="Rockwell" panose="02060603020205020403" pitchFamily="18" charset="0"/>
              </a:rPr>
              <a:t> 4 </a:t>
            </a:r>
            <a:r>
              <a:rPr lang="en-GB" sz="1600" dirty="0" err="1">
                <a:latin typeface="Rockwell" panose="02060603020205020403" pitchFamily="18" charset="0"/>
              </a:rPr>
              <a:t>mazhab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fiqih</a:t>
            </a:r>
            <a:r>
              <a:rPr lang="en-GB" sz="1600" dirty="0">
                <a:latin typeface="Rockwell" panose="02060603020205020403" pitchFamily="18" charset="0"/>
              </a:rPr>
              <a:t>, dan tidak </a:t>
            </a:r>
            <a:r>
              <a:rPr lang="en-GB" sz="1600" dirty="0" err="1">
                <a:latin typeface="Rockwell" panose="02060603020205020403" pitchFamily="18" charset="0"/>
              </a:rPr>
              <a:t>menyerukan</a:t>
            </a:r>
            <a:r>
              <a:rPr lang="en-GB" sz="1600" dirty="0">
                <a:latin typeface="Rockwell" panose="02060603020205020403" pitchFamily="18" charset="0"/>
              </a:rPr>
              <a:t> untuk </a:t>
            </a:r>
            <a:r>
              <a:rPr lang="en-GB" sz="1600" dirty="0" err="1">
                <a:latin typeface="Rockwell" panose="02060603020205020403" pitchFamily="18" charset="0"/>
              </a:rPr>
              <a:t>menghapus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mazhab-mazhab</a:t>
            </a:r>
            <a:r>
              <a:rPr lang="en-GB" sz="1600" dirty="0">
                <a:latin typeface="Rockwell" panose="02060603020205020403" pitchFamily="18" charset="0"/>
              </a:rPr>
              <a:t> ini atau </a:t>
            </a:r>
            <a:r>
              <a:rPr lang="en-GB" sz="1600" dirty="0" err="1">
                <a:latin typeface="Rockwell" panose="02060603020205020403" pitchFamily="18" charset="0"/>
              </a:rPr>
              <a:t>meninggalkan</a:t>
            </a:r>
            <a:r>
              <a:rPr lang="en-GB" sz="1600" dirty="0">
                <a:latin typeface="Rockwell" panose="02060603020205020403" pitchFamily="18" charset="0"/>
              </a:rPr>
              <a:t> kitab-</a:t>
            </a:r>
            <a:r>
              <a:rPr lang="en-GB" sz="1600" dirty="0" err="1">
                <a:latin typeface="Rockwell" panose="02060603020205020403" pitchFamily="18" charset="0"/>
              </a:rPr>
              <a:t>kitabnya</a:t>
            </a:r>
            <a:r>
              <a:rPr lang="en-GB" sz="1600" dirty="0">
                <a:latin typeface="Rockwell" panose="02060603020205020403" pitchFamily="18" charset="0"/>
              </a:rPr>
              <a:t>. 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A69BBC-B7CA-E89A-CDE0-65F03FB23486}"/>
              </a:ext>
            </a:extLst>
          </p:cNvPr>
          <p:cNvSpPr/>
          <p:nvPr/>
        </p:nvSpPr>
        <p:spPr>
          <a:xfrm>
            <a:off x="3013033" y="5482836"/>
            <a:ext cx="7786031" cy="1280380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800"/>
              </a:spcAft>
            </a:pPr>
            <a:r>
              <a:rPr lang="en-GB" sz="1600" dirty="0" err="1">
                <a:latin typeface="Rockwell" panose="02060603020205020403" pitchFamily="18" charset="0"/>
              </a:rPr>
              <a:t>Bolehnya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seorang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latin typeface="Rockwell" panose="02060603020205020403" pitchFamily="18" charset="0"/>
              </a:rPr>
              <a:t>mutamazzhib</a:t>
            </a:r>
            <a:r>
              <a:rPr lang="en-GB" sz="1600" i="1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mengambil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pendapat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imamnya</a:t>
            </a:r>
            <a:r>
              <a:rPr lang="en-GB" sz="1600" dirty="0">
                <a:latin typeface="Rockwell" panose="02060603020205020403" pitchFamily="18" charset="0"/>
              </a:rPr>
              <a:t>, </a:t>
            </a:r>
            <a:r>
              <a:rPr lang="en-GB" sz="1600" dirty="0" err="1">
                <a:latin typeface="Rockwell" panose="02060603020205020403" pitchFamily="18" charset="0"/>
              </a:rPr>
              <a:t>menisbatkannya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kepada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imamnya</a:t>
            </a:r>
            <a:r>
              <a:rPr lang="en-GB" sz="1600" dirty="0">
                <a:latin typeface="Rockwell" panose="02060603020205020403" pitchFamily="18" charset="0"/>
              </a:rPr>
              <a:t>, </a:t>
            </a:r>
            <a:r>
              <a:rPr lang="en-GB" sz="1600" dirty="0" err="1">
                <a:latin typeface="Rockwell" panose="02060603020205020403" pitchFamily="18" charset="0"/>
              </a:rPr>
              <a:t>dengan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keyakinan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akan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kekuatannya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setelah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meneliti</a:t>
            </a:r>
            <a:r>
              <a:rPr lang="en-GB" sz="1600" dirty="0">
                <a:latin typeface="Rockwell" panose="02060603020205020403" pitchFamily="18" charset="0"/>
              </a:rPr>
              <a:t> pada </a:t>
            </a:r>
            <a:r>
              <a:rPr lang="en-GB" sz="1600" dirty="0" err="1">
                <a:latin typeface="Rockwell" panose="02060603020205020403" pitchFamily="18" charset="0"/>
              </a:rPr>
              <a:t>dalil-dalil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pendapat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tersebut</a:t>
            </a:r>
            <a:r>
              <a:rPr lang="en-GB" sz="1600" dirty="0">
                <a:latin typeface="Rockwell" panose="02060603020205020403" pitchFamily="18" charset="0"/>
              </a:rPr>
              <a:t>. </a:t>
            </a:r>
            <a:r>
              <a:rPr lang="en-GB" sz="1600" dirty="0" err="1">
                <a:latin typeface="Rockwell" panose="02060603020205020403" pitchFamily="18" charset="0"/>
              </a:rPr>
              <a:t>Artinya</a:t>
            </a:r>
            <a:r>
              <a:rPr lang="en-GB" sz="1600" dirty="0">
                <a:latin typeface="Rockwell" panose="02060603020205020403" pitchFamily="18" charset="0"/>
              </a:rPr>
              <a:t>, </a:t>
            </a:r>
            <a:r>
              <a:rPr lang="en-GB" sz="1600" dirty="0" err="1">
                <a:latin typeface="Rockwell" panose="02060603020205020403" pitchFamily="18" charset="0"/>
              </a:rPr>
              <a:t>seorang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latin typeface="Rockwell" panose="02060603020205020403" pitchFamily="18" charset="0"/>
              </a:rPr>
              <a:t>mutamazzhib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telah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mencapai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derajat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kualifikasi</a:t>
            </a:r>
            <a:r>
              <a:rPr lang="en-GB" sz="1600" dirty="0">
                <a:latin typeface="Rockwell" panose="02060603020205020403" pitchFamily="18" charset="0"/>
              </a:rPr>
              <a:t> dan </a:t>
            </a:r>
            <a:r>
              <a:rPr lang="en-GB" sz="1600" i="1" dirty="0" err="1">
                <a:latin typeface="Rockwell" panose="02060603020205020403" pitchFamily="18" charset="0"/>
              </a:rPr>
              <a:t>tarjih</a:t>
            </a:r>
            <a:r>
              <a:rPr lang="en-GB" sz="1600" dirty="0">
                <a:latin typeface="Rockwell" panose="02060603020205020403" pitchFamily="18" charset="0"/>
              </a:rPr>
              <a:t>. Dia </a:t>
            </a:r>
            <a:r>
              <a:rPr lang="en-GB" sz="1600" dirty="0" err="1">
                <a:latin typeface="Rockwell" panose="02060603020205020403" pitchFamily="18" charset="0"/>
              </a:rPr>
              <a:t>meneliti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masalah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tersebut</a:t>
            </a:r>
            <a:r>
              <a:rPr lang="en-GB" sz="1600" dirty="0">
                <a:latin typeface="Rockwell" panose="02060603020205020403" pitchFamily="18" charset="0"/>
              </a:rPr>
              <a:t>, </a:t>
            </a:r>
            <a:r>
              <a:rPr lang="en-GB" sz="1600" dirty="0" err="1">
                <a:latin typeface="Rockwell" panose="02060603020205020403" pitchFamily="18" charset="0"/>
              </a:rPr>
              <a:t>lalu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pendapat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imamnya</a:t>
            </a:r>
            <a:r>
              <a:rPr lang="en-GB" sz="1600" dirty="0"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latin typeface="Rockwell" panose="02060603020205020403" pitchFamily="18" charset="0"/>
              </a:rPr>
              <a:t>dia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ikuti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mazhabnya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menjadi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latin typeface="Rockwell" panose="02060603020205020403" pitchFamily="18" charset="0"/>
              </a:rPr>
              <a:t>rajih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baginya</a:t>
            </a:r>
            <a:r>
              <a:rPr lang="en-GB" sz="1600" dirty="0">
                <a:latin typeface="Rockwell" panose="02060603020205020403" pitchFamily="18" charset="0"/>
              </a:rPr>
              <a:t>.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1647094-FEEC-46A8-E494-17675DC02911}"/>
              </a:ext>
            </a:extLst>
          </p:cNvPr>
          <p:cNvSpPr/>
          <p:nvPr/>
        </p:nvSpPr>
        <p:spPr>
          <a:xfrm>
            <a:off x="221523" y="2381823"/>
            <a:ext cx="2329653" cy="176905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Rockwell" panose="02060603020205020403" pitchFamily="18" charset="0"/>
              </a:rPr>
              <a:t>ASPEK KESEPAKATAN DALAM MASALAH BERMAZHAB</a:t>
            </a:r>
            <a:endParaRPr lang="en-GB" sz="2000" b="1" dirty="0">
              <a:solidFill>
                <a:schemeClr val="tx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1157541-44A2-A2CF-526B-75A6DE23D550}"/>
              </a:ext>
            </a:extLst>
          </p:cNvPr>
          <p:cNvSpPr/>
          <p:nvPr/>
        </p:nvSpPr>
        <p:spPr>
          <a:xfrm>
            <a:off x="3013034" y="2242745"/>
            <a:ext cx="6185830" cy="204721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GB" sz="1600" dirty="0">
                <a:latin typeface="Rockwell" panose="02060603020205020403" pitchFamily="18" charset="0"/>
              </a:rPr>
              <a:t>Orang yang </a:t>
            </a:r>
            <a:r>
              <a:rPr lang="en-GB" sz="1600" dirty="0" err="1">
                <a:latin typeface="Rockwell" panose="02060603020205020403" pitchFamily="18" charset="0"/>
              </a:rPr>
              <a:t>bermazhab</a:t>
            </a:r>
            <a:r>
              <a:rPr lang="en-GB" sz="1600" dirty="0">
                <a:latin typeface="Rockwell" panose="02060603020205020403" pitchFamily="18" charset="0"/>
              </a:rPr>
              <a:t> (</a:t>
            </a:r>
            <a:r>
              <a:rPr lang="en-GB" sz="1600" dirty="0" err="1">
                <a:latin typeface="Rockwell" panose="02060603020205020403" pitchFamily="18" charset="0"/>
              </a:rPr>
              <a:t>yaitu</a:t>
            </a:r>
            <a:r>
              <a:rPr lang="en-GB" sz="1600" dirty="0"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latin typeface="Rockwell" panose="02060603020205020403" pitchFamily="18" charset="0"/>
              </a:rPr>
              <a:t>berintisab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kepada</a:t>
            </a:r>
            <a:r>
              <a:rPr lang="en-GB" sz="1600" dirty="0">
                <a:latin typeface="Rockwell" panose="02060603020205020403" pitchFamily="18" charset="0"/>
              </a:rPr>
              <a:t> salah </a:t>
            </a:r>
            <a:r>
              <a:rPr lang="en-GB" sz="1600" dirty="0" err="1">
                <a:latin typeface="Rockwell" panose="02060603020205020403" pitchFamily="18" charset="0"/>
              </a:rPr>
              <a:t>satu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mazhab</a:t>
            </a:r>
            <a:r>
              <a:rPr lang="en-GB" sz="1600" dirty="0">
                <a:latin typeface="Rockwell" panose="02060603020205020403" pitchFamily="18" charset="0"/>
              </a:rPr>
              <a:t>), </a:t>
            </a:r>
            <a:r>
              <a:rPr lang="en-GB" sz="1600" dirty="0" err="1">
                <a:latin typeface="Rockwell" panose="02060603020205020403" pitchFamily="18" charset="0"/>
              </a:rPr>
              <a:t>jika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telah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mencapai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derajat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b="1" i="1" dirty="0">
                <a:latin typeface="Rockwell" panose="02060603020205020403" pitchFamily="18" charset="0"/>
              </a:rPr>
              <a:t>ijtihad</a:t>
            </a:r>
            <a:r>
              <a:rPr lang="en-GB" sz="1600" dirty="0"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latin typeface="Rockwell" panose="02060603020205020403" pitchFamily="18" charset="0"/>
              </a:rPr>
              <a:t>menyalahi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mazhab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imamnya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karena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kuatnya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pendapat</a:t>
            </a:r>
            <a:r>
              <a:rPr lang="en-GB" sz="1600" dirty="0">
                <a:latin typeface="Rockwell" panose="02060603020205020403" pitchFamily="18" charset="0"/>
              </a:rPr>
              <a:t> lain, </a:t>
            </a:r>
            <a:r>
              <a:rPr lang="en-GB" sz="1600" dirty="0" err="1">
                <a:latin typeface="Rockwell" panose="02060603020205020403" pitchFamily="18" charset="0"/>
              </a:rPr>
              <a:t>maka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telah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berbuat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baik</a:t>
            </a:r>
            <a:r>
              <a:rPr lang="en-GB" sz="1600" dirty="0">
                <a:latin typeface="Rockwell" panose="02060603020205020403" pitchFamily="18" charset="0"/>
              </a:rPr>
              <a:t> dan tidak boleh </a:t>
            </a:r>
            <a:r>
              <a:rPr lang="en-GB" sz="1600" dirty="0" err="1">
                <a:latin typeface="Rockwell" panose="02060603020205020403" pitchFamily="18" charset="0"/>
              </a:rPr>
              <a:t>diingkari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perbuatannya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itu</a:t>
            </a:r>
            <a:r>
              <a:rPr lang="en-GB" sz="1600" dirty="0">
                <a:latin typeface="Rockwell" panose="02060603020205020403" pitchFamily="18" charset="0"/>
              </a:rPr>
              <a:t>.  </a:t>
            </a:r>
            <a:r>
              <a:rPr lang="en-GB" sz="1600" dirty="0" err="1">
                <a:latin typeface="Rockwell" panose="02060603020205020403" pitchFamily="18" charset="0"/>
              </a:rPr>
              <a:t>Contohnya</a:t>
            </a:r>
            <a:r>
              <a:rPr lang="en-GB" sz="1600" dirty="0">
                <a:latin typeface="Rockwell" panose="02060603020205020403" pitchFamily="18" charset="0"/>
              </a:rPr>
              <a:t>: Abu Yusuf Al-Qadhi dan Muhammad bin Al-Hasan </a:t>
            </a:r>
            <a:r>
              <a:rPr lang="en-GB" sz="1600" dirty="0" err="1">
                <a:latin typeface="Rockwell" panose="02060603020205020403" pitchFamily="18" charset="0"/>
              </a:rPr>
              <a:t>menyelisihi</a:t>
            </a:r>
            <a:r>
              <a:rPr lang="en-GB" sz="1600" dirty="0">
                <a:latin typeface="Rockwell" panose="02060603020205020403" pitchFamily="18" charset="0"/>
              </a:rPr>
              <a:t> Abu Hanifah, Ibnu Abdil Barr </a:t>
            </a:r>
            <a:r>
              <a:rPr lang="en-GB" sz="1600" dirty="0" err="1">
                <a:latin typeface="Rockwell" panose="02060603020205020403" pitchFamily="18" charset="0"/>
              </a:rPr>
              <a:t>menyelisihi</a:t>
            </a:r>
            <a:r>
              <a:rPr lang="en-GB" sz="1600" dirty="0">
                <a:latin typeface="Rockwell" panose="02060603020205020403" pitchFamily="18" charset="0"/>
              </a:rPr>
              <a:t> Imam Malik </a:t>
            </a:r>
            <a:r>
              <a:rPr lang="en-GB" sz="1600" dirty="0" err="1">
                <a:latin typeface="Rockwell" panose="02060603020205020403" pitchFamily="18" charset="0"/>
              </a:rPr>
              <a:t>dalam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masalah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latin typeface="Rockwell" panose="02060603020205020403" pitchFamily="18" charset="0"/>
              </a:rPr>
              <a:t>khiyar</a:t>
            </a:r>
            <a:r>
              <a:rPr lang="en-GB" sz="1600" i="1" dirty="0">
                <a:latin typeface="Rockwell" panose="02060603020205020403" pitchFamily="18" charset="0"/>
              </a:rPr>
              <a:t> al-majlis, </a:t>
            </a:r>
            <a:r>
              <a:rPr lang="en-GB" sz="1600" dirty="0">
                <a:latin typeface="Rockwell" panose="02060603020205020403" pitchFamily="18" charset="0"/>
              </a:rPr>
              <a:t>Al-</a:t>
            </a:r>
            <a:r>
              <a:rPr lang="en-GB" sz="1600" dirty="0" err="1">
                <a:latin typeface="Rockwell" panose="02060603020205020403" pitchFamily="18" charset="0"/>
              </a:rPr>
              <a:t>Muzani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menyelisihi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Syafi’I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dalam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beberapa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masalah</a:t>
            </a:r>
            <a:r>
              <a:rPr lang="en-GB" sz="1600" dirty="0">
                <a:latin typeface="Rockwell" panose="02060603020205020403" pitchFamily="18" charset="0"/>
              </a:rPr>
              <a:t>. 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24D15E4-D5A6-B073-B44E-BAA6459F1655}"/>
              </a:ext>
            </a:extLst>
          </p:cNvPr>
          <p:cNvSpPr/>
          <p:nvPr/>
        </p:nvSpPr>
        <p:spPr>
          <a:xfrm>
            <a:off x="3013035" y="4432514"/>
            <a:ext cx="6012094" cy="89281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latin typeface="Rockwell" panose="02060603020205020403" pitchFamily="18" charset="0"/>
              </a:rPr>
              <a:t>Menerima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latin typeface="Rockwell" panose="02060603020205020403" pitchFamily="18" charset="0"/>
              </a:rPr>
              <a:t>tamazzhub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dalam</a:t>
            </a:r>
            <a:r>
              <a:rPr lang="en-GB" sz="1600" dirty="0">
                <a:latin typeface="Rockwell" panose="02060603020205020403" pitchFamily="18" charset="0"/>
              </a:rPr>
              <a:t> arti </a:t>
            </a:r>
            <a:r>
              <a:rPr lang="en-GB" sz="1600" dirty="0" err="1">
                <a:latin typeface="Rockwell" panose="02060603020205020403" pitchFamily="18" charset="0"/>
              </a:rPr>
              <a:t>belajar</a:t>
            </a:r>
            <a:r>
              <a:rPr lang="en-GB" sz="1600" dirty="0">
                <a:latin typeface="Rockwell" panose="02060603020205020403" pitchFamily="18" charset="0"/>
              </a:rPr>
              <a:t> di </a:t>
            </a:r>
            <a:r>
              <a:rPr lang="en-GB" sz="1600" dirty="0" err="1">
                <a:latin typeface="Rockwell" panose="02060603020205020403" pitchFamily="18" charset="0"/>
              </a:rPr>
              <a:t>sekolah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fikih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ushuliyah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dengan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perhatian</a:t>
            </a:r>
            <a:r>
              <a:rPr lang="en-GB" sz="1600" dirty="0">
                <a:latin typeface="Rockwell" panose="02060603020205020403" pitchFamily="18" charset="0"/>
              </a:rPr>
              <a:t> pada </a:t>
            </a:r>
            <a:r>
              <a:rPr lang="en-GB" sz="1600" dirty="0" err="1">
                <a:latin typeface="Rockwell" panose="02060603020205020403" pitchFamily="18" charset="0"/>
              </a:rPr>
              <a:t>dalil</a:t>
            </a:r>
            <a:r>
              <a:rPr lang="en-GB" sz="1600" dirty="0"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latin typeface="Rockwell" panose="02060603020205020403" pitchFamily="18" charset="0"/>
              </a:rPr>
              <a:t>mencari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pendapat</a:t>
            </a:r>
            <a:r>
              <a:rPr lang="en-GB" sz="1600" dirty="0">
                <a:latin typeface="Rockwell" panose="02060603020205020403" pitchFamily="18" charset="0"/>
              </a:rPr>
              <a:t> yang </a:t>
            </a:r>
            <a:r>
              <a:rPr lang="en-GB" sz="1600" i="1" dirty="0" err="1">
                <a:latin typeface="Rockwell" panose="02060603020205020403" pitchFamily="18" charset="0"/>
              </a:rPr>
              <a:t>rajih</a:t>
            </a:r>
            <a:r>
              <a:rPr lang="en-GB" sz="1600" dirty="0">
                <a:latin typeface="Rockwell" panose="02060603020205020403" pitchFamily="18" charset="0"/>
              </a:rPr>
              <a:t>, </a:t>
            </a:r>
            <a:r>
              <a:rPr lang="en-GB" sz="1600" dirty="0" err="1">
                <a:latin typeface="Rockwell" panose="02060603020205020403" pitchFamily="18" charset="0"/>
              </a:rPr>
              <a:t>meskipun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itu</a:t>
            </a:r>
            <a:r>
              <a:rPr lang="en-GB" sz="1600" dirty="0">
                <a:latin typeface="Rockwell" panose="02060603020205020403" pitchFamily="18" charset="0"/>
              </a:rPr>
              <a:t> adalah </a:t>
            </a:r>
            <a:r>
              <a:rPr lang="en-GB" sz="1600" i="1" dirty="0" err="1">
                <a:latin typeface="Rockwell" panose="02060603020205020403" pitchFamily="18" charset="0"/>
              </a:rPr>
              <a:t>intisab</a:t>
            </a:r>
            <a:r>
              <a:rPr lang="en-GB" sz="1600" i="1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kepada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mazhab</a:t>
            </a:r>
            <a:r>
              <a:rPr lang="en-GB" sz="1600" dirty="0">
                <a:latin typeface="Rockwell" panose="02060603020205020403" pitchFamily="18" charset="0"/>
              </a:rPr>
              <a:t>.</a:t>
            </a:r>
            <a:endParaRPr lang="en-GB" sz="1600" b="1" dirty="0">
              <a:solidFill>
                <a:schemeClr val="tx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63D70F0-ED86-1EB4-63A8-099DDA690907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2551176" y="3266350"/>
            <a:ext cx="461858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953DBF-58AE-9607-6C9E-4B6F7BE7F2D7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2551176" y="3266350"/>
            <a:ext cx="461859" cy="161256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43AACEE-7A85-D4F1-69A4-A1BF32A72BEA}"/>
              </a:ext>
            </a:extLst>
          </p:cNvPr>
          <p:cNvSpPr/>
          <p:nvPr/>
        </p:nvSpPr>
        <p:spPr>
          <a:xfrm>
            <a:off x="8586216" y="79201"/>
            <a:ext cx="3384260" cy="970662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tx1"/>
                </a:solidFill>
                <a:latin typeface="Rockwell" panose="02060603020205020403" pitchFamily="18" charset="0"/>
              </a:rPr>
              <a:t>Intisab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penisbatan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diri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)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kepada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mazhab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secara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lisan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diperbolehkan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selama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tx1"/>
                </a:solidFill>
                <a:latin typeface="Rockwell" panose="02060603020205020403" pitchFamily="18" charset="0"/>
              </a:rPr>
              <a:t>intisab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tersebut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tidak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menimbulkan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ckwell" panose="02060603020205020403" pitchFamily="18" charset="0"/>
              </a:rPr>
              <a:t>fanatisme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.</a:t>
            </a:r>
            <a:endParaRPr lang="en-GB" sz="1400" b="1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32C7E46-1B3E-40B0-C1EA-BD311756D3EB}"/>
              </a:ext>
            </a:extLst>
          </p:cNvPr>
          <p:cNvCxnSpPr>
            <a:cxnSpLocks/>
            <a:stCxn id="2" idx="3"/>
            <a:endCxn id="20" idx="1"/>
          </p:cNvCxnSpPr>
          <p:nvPr/>
        </p:nvCxnSpPr>
        <p:spPr>
          <a:xfrm>
            <a:off x="8147304" y="564532"/>
            <a:ext cx="438912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986F500D-4A69-72B1-A97B-E510ACB6EC7E}"/>
              </a:ext>
            </a:extLst>
          </p:cNvPr>
          <p:cNvSpPr/>
          <p:nvPr/>
        </p:nvSpPr>
        <p:spPr>
          <a:xfrm>
            <a:off x="9518904" y="2342271"/>
            <a:ext cx="2451573" cy="1848157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200" i="1" dirty="0" err="1">
                <a:latin typeface="Rockwell" panose="02060603020205020403" pitchFamily="18" charset="0"/>
              </a:rPr>
              <a:t>Tarjih</a:t>
            </a:r>
            <a:r>
              <a:rPr lang="en-GB" sz="1200" dirty="0">
                <a:latin typeface="Rockwell" panose="02060603020205020403" pitchFamily="18" charset="0"/>
              </a:rPr>
              <a:t> adalah </a:t>
            </a:r>
            <a:r>
              <a:rPr lang="en-GB" sz="1200" i="1" dirty="0">
                <a:latin typeface="Rockwell" panose="02060603020205020403" pitchFamily="18" charset="0"/>
              </a:rPr>
              <a:t>ijtihad, </a:t>
            </a:r>
            <a:r>
              <a:rPr lang="en-GB" sz="1200" dirty="0">
                <a:latin typeface="Rockwell" panose="02060603020205020403" pitchFamily="18" charset="0"/>
              </a:rPr>
              <a:t>Adapun </a:t>
            </a:r>
            <a:r>
              <a:rPr lang="en-GB" sz="1200" dirty="0" err="1">
                <a:latin typeface="Rockwell" panose="02060603020205020403" pitchFamily="18" charset="0"/>
              </a:rPr>
              <a:t>kecenderungan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jiwa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kepada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suatu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mazhab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bukanlah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ijtihad</a:t>
            </a:r>
            <a:r>
              <a:rPr lang="en-GB" sz="1200" dirty="0"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latin typeface="Rockwell" panose="02060603020205020403" pitchFamily="18" charset="0"/>
              </a:rPr>
              <a:t>bukan</a:t>
            </a:r>
            <a:r>
              <a:rPr lang="en-GB" sz="1200" dirty="0">
                <a:latin typeface="Rockwell" panose="02060603020205020403" pitchFamily="18" charset="0"/>
              </a:rPr>
              <a:t> pula </a:t>
            </a:r>
            <a:r>
              <a:rPr lang="en-GB" sz="1200" i="1" dirty="0" err="1">
                <a:latin typeface="Rockwell" panose="02060603020205020403" pitchFamily="18" charset="0"/>
              </a:rPr>
              <a:t>murajjih</a:t>
            </a:r>
            <a:r>
              <a:rPr lang="en-GB" sz="1200" dirty="0">
                <a:latin typeface="Rockwell" panose="02060603020205020403" pitchFamily="18" charset="0"/>
              </a:rPr>
              <a:t> (</a:t>
            </a:r>
            <a:r>
              <a:rPr lang="en-GB" sz="1200" dirty="0" err="1">
                <a:latin typeface="Rockwell" panose="02060603020205020403" pitchFamily="18" charset="0"/>
              </a:rPr>
              <a:t>penguat</a:t>
            </a:r>
            <a:r>
              <a:rPr lang="en-GB" sz="1200" dirty="0">
                <a:latin typeface="Rockwell" panose="02060603020205020403" pitchFamily="18" charset="0"/>
              </a:rPr>
              <a:t>) </a:t>
            </a:r>
            <a:r>
              <a:rPr lang="en-GB" sz="1200" dirty="0" err="1">
                <a:latin typeface="Rockwell" panose="02060603020205020403" pitchFamily="18" charset="0"/>
              </a:rPr>
              <a:t>syar’i</a:t>
            </a:r>
            <a:r>
              <a:rPr lang="en-GB" sz="1200" dirty="0">
                <a:latin typeface="Rockwell" panose="02060603020205020403" pitchFamily="18" charset="0"/>
              </a:rPr>
              <a:t>.</a:t>
            </a:r>
          </a:p>
          <a:p>
            <a:pPr lvl="0"/>
            <a:r>
              <a:rPr lang="en-GB" sz="1200" dirty="0" err="1">
                <a:latin typeface="Rockwell" panose="02060603020205020403" pitchFamily="18" charset="0"/>
              </a:rPr>
              <a:t>Mengumpulkan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pendapat</a:t>
            </a:r>
            <a:r>
              <a:rPr lang="en-GB" sz="1200" dirty="0">
                <a:latin typeface="Rockwell" panose="02060603020205020403" pitchFamily="18" charset="0"/>
              </a:rPr>
              <a:t> ulama </a:t>
            </a:r>
            <a:r>
              <a:rPr lang="en-GB" sz="1200" dirty="0" err="1">
                <a:latin typeface="Rockwell" panose="02060603020205020403" pitchFamily="18" charset="0"/>
              </a:rPr>
              <a:t>lalu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berkata</a:t>
            </a:r>
            <a:r>
              <a:rPr lang="en-GB" sz="1200" dirty="0">
                <a:latin typeface="Rockwell" panose="02060603020205020403" pitchFamily="18" charset="0"/>
              </a:rPr>
              <a:t>, “</a:t>
            </a:r>
            <a:r>
              <a:rPr lang="en-GB" sz="1200" dirty="0" err="1">
                <a:latin typeface="Rockwell" panose="02060603020205020403" pitchFamily="18" charset="0"/>
              </a:rPr>
              <a:t>Pendapat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fulan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rajih</a:t>
            </a:r>
            <a:r>
              <a:rPr lang="en-GB" sz="1200" dirty="0">
                <a:latin typeface="Rockwell" panose="02060603020205020403" pitchFamily="18" charset="0"/>
              </a:rPr>
              <a:t>.“ </a:t>
            </a:r>
            <a:r>
              <a:rPr lang="en-GB" sz="1200" dirty="0" err="1">
                <a:latin typeface="Rockwell" panose="02060603020205020403" pitchFamily="18" charset="0"/>
              </a:rPr>
              <a:t>bukan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berarti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perselisihan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selesai</a:t>
            </a:r>
            <a:r>
              <a:rPr lang="en-GB" sz="1200" dirty="0">
                <a:latin typeface="Rockwell" panose="02060603020205020403" pitchFamily="18" charset="0"/>
              </a:rPr>
              <a:t>.</a:t>
            </a:r>
            <a:endParaRPr lang="en-GB" sz="1200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59E956A8-CF71-8129-D4FE-94D5F415E449}"/>
              </a:ext>
            </a:extLst>
          </p:cNvPr>
          <p:cNvCxnSpPr>
            <a:cxnSpLocks/>
            <a:stCxn id="11" idx="3"/>
            <a:endCxn id="137" idx="1"/>
          </p:cNvCxnSpPr>
          <p:nvPr/>
        </p:nvCxnSpPr>
        <p:spPr>
          <a:xfrm>
            <a:off x="9198864" y="3266350"/>
            <a:ext cx="32004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92D767-DEE8-DD63-BDF4-10273CC3BA8E}"/>
              </a:ext>
            </a:extLst>
          </p:cNvPr>
          <p:cNvSpPr/>
          <p:nvPr/>
        </p:nvSpPr>
        <p:spPr>
          <a:xfrm>
            <a:off x="9144" y="15609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81FDE2A-512A-9E3A-F9D7-47CF97D183BF}"/>
              </a:ext>
            </a:extLst>
          </p:cNvPr>
          <p:cNvSpPr/>
          <p:nvPr/>
        </p:nvSpPr>
        <p:spPr>
          <a:xfrm>
            <a:off x="8073348" y="1117476"/>
            <a:ext cx="3897128" cy="106339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250" dirty="0">
                <a:latin typeface="Rockwell" panose="02060603020205020403" pitchFamily="18" charset="0"/>
              </a:rPr>
              <a:t>Para ulama </a:t>
            </a:r>
            <a:r>
              <a:rPr lang="en-GB" sz="1250" dirty="0" err="1">
                <a:latin typeface="Rockwell" panose="02060603020205020403" pitchFamily="18" charset="0"/>
              </a:rPr>
              <a:t>semuanya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menerima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keberadaan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mazhab-mazhab</a:t>
            </a:r>
            <a:r>
              <a:rPr lang="en-GB" sz="1250" dirty="0">
                <a:latin typeface="Rockwell" panose="02060603020205020403" pitchFamily="18" charset="0"/>
              </a:rPr>
              <a:t> ini, tidak </a:t>
            </a:r>
            <a:r>
              <a:rPr lang="en-GB" sz="1250" dirty="0" err="1">
                <a:latin typeface="Rockwell" panose="02060603020205020403" pitchFamily="18" charset="0"/>
              </a:rPr>
              <a:t>menganggapnya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sebagai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sesuatu</a:t>
            </a:r>
            <a:r>
              <a:rPr lang="en-GB" sz="1250" dirty="0">
                <a:latin typeface="Rockwell" panose="02060603020205020403" pitchFamily="18" charset="0"/>
              </a:rPr>
              <a:t> yang </a:t>
            </a:r>
            <a:r>
              <a:rPr lang="en-GB" sz="1250" dirty="0" err="1">
                <a:latin typeface="Rockwell" panose="02060603020205020403" pitchFamily="18" charset="0"/>
              </a:rPr>
              <a:t>ditolak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secara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syari’at</a:t>
            </a:r>
            <a:r>
              <a:rPr lang="en-GB" sz="1250" dirty="0">
                <a:latin typeface="Rockwell" panose="02060603020205020403" pitchFamily="18" charset="0"/>
              </a:rPr>
              <a:t>, </a:t>
            </a:r>
            <a:r>
              <a:rPr lang="en-GB" sz="1250" dirty="0" err="1">
                <a:latin typeface="Rockwell" panose="02060603020205020403" pitchFamily="18" charset="0"/>
              </a:rPr>
              <a:t>muncul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secara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alami</a:t>
            </a:r>
            <a:r>
              <a:rPr lang="en-GB" sz="1250" dirty="0">
                <a:latin typeface="Rockwell" panose="02060603020205020403" pitchFamily="18" charset="0"/>
              </a:rPr>
              <a:t> dan </a:t>
            </a:r>
            <a:r>
              <a:rPr lang="en-GB" sz="1250" dirty="0" err="1">
                <a:latin typeface="Rockwell" panose="02060603020205020403" pitchFamily="18" charset="0"/>
              </a:rPr>
              <a:t>merupakan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Taqdir</a:t>
            </a:r>
            <a:r>
              <a:rPr lang="en-GB" sz="1250" dirty="0">
                <a:latin typeface="Rockwell" panose="02060603020205020403" pitchFamily="18" charset="0"/>
              </a:rPr>
              <a:t>/ </a:t>
            </a:r>
            <a:r>
              <a:rPr lang="en-GB" sz="1250" dirty="0" err="1">
                <a:latin typeface="Rockwell" panose="02060603020205020403" pitchFamily="18" charset="0"/>
              </a:rPr>
              <a:t>ketetapan</a:t>
            </a:r>
            <a:r>
              <a:rPr lang="en-GB" sz="1250" dirty="0">
                <a:latin typeface="Rockwell" panose="02060603020205020403" pitchFamily="18" charset="0"/>
              </a:rPr>
              <a:t> Allah </a:t>
            </a:r>
            <a:r>
              <a:rPr lang="en-GB" sz="1250" dirty="0" err="1">
                <a:latin typeface="Rockwell" panose="02060603020205020403" pitchFamily="18" charset="0"/>
              </a:rPr>
              <a:t>secara</a:t>
            </a:r>
            <a:r>
              <a:rPr lang="en-GB" sz="1250" dirty="0">
                <a:latin typeface="Rockwell" panose="02060603020205020403" pitchFamily="18" charset="0"/>
              </a:rPr>
              <a:t> </a:t>
            </a:r>
            <a:r>
              <a:rPr lang="en-GB" sz="1250" dirty="0" err="1">
                <a:latin typeface="Rockwell" panose="02060603020205020403" pitchFamily="18" charset="0"/>
              </a:rPr>
              <a:t>kauni</a:t>
            </a:r>
            <a:r>
              <a:rPr lang="en-GB" sz="1250" dirty="0">
                <a:latin typeface="Rockwell" panose="02060603020205020403" pitchFamily="18" charset="0"/>
              </a:rPr>
              <a:t> (</a:t>
            </a:r>
            <a:r>
              <a:rPr lang="en-GB" sz="1250" dirty="0" err="1">
                <a:latin typeface="Rockwell" panose="02060603020205020403" pitchFamily="18" charset="0"/>
              </a:rPr>
              <a:t>alamiah</a:t>
            </a:r>
            <a:r>
              <a:rPr lang="en-GB" sz="1250" dirty="0">
                <a:latin typeface="Rockwell" panose="02060603020205020403" pitchFamily="18" charset="0"/>
              </a:rPr>
              <a:t>).</a:t>
            </a:r>
            <a:endParaRPr lang="en-GB" sz="1250" b="1" dirty="0">
              <a:solidFill>
                <a:schemeClr val="tx1"/>
              </a:solidFill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DA4D5AF-C994-D43E-FA38-601B843D4B00}"/>
              </a:ext>
            </a:extLst>
          </p:cNvPr>
          <p:cNvCxnSpPr>
            <a:cxnSpLocks/>
            <a:stCxn id="3" idx="3"/>
            <a:endCxn id="19" idx="1"/>
          </p:cNvCxnSpPr>
          <p:nvPr/>
        </p:nvCxnSpPr>
        <p:spPr>
          <a:xfrm flipV="1">
            <a:off x="7635240" y="1649174"/>
            <a:ext cx="438108" cy="83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85D720E8-A0A7-3FC6-7A5E-76773564AED8}"/>
              </a:ext>
            </a:extLst>
          </p:cNvPr>
          <p:cNvCxnSpPr>
            <a:cxnSpLocks/>
            <a:stCxn id="10" idx="3"/>
            <a:endCxn id="3" idx="1"/>
          </p:cNvCxnSpPr>
          <p:nvPr/>
        </p:nvCxnSpPr>
        <p:spPr>
          <a:xfrm flipV="1">
            <a:off x="2551176" y="1650010"/>
            <a:ext cx="461857" cy="161634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5A82BD2D-B018-0EC0-7FBC-8D84CFCA11E1}"/>
              </a:ext>
            </a:extLst>
          </p:cNvPr>
          <p:cNvCxnSpPr>
            <a:cxnSpLocks/>
            <a:stCxn id="10" idx="3"/>
            <a:endCxn id="2" idx="1"/>
          </p:cNvCxnSpPr>
          <p:nvPr/>
        </p:nvCxnSpPr>
        <p:spPr>
          <a:xfrm flipV="1">
            <a:off x="2551176" y="564532"/>
            <a:ext cx="461859" cy="270181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1016F414-70F3-C1C8-6D09-51999CE88FCE}"/>
              </a:ext>
            </a:extLst>
          </p:cNvPr>
          <p:cNvCxnSpPr>
            <a:cxnSpLocks/>
            <a:stCxn id="10" idx="3"/>
            <a:endCxn id="4" idx="1"/>
          </p:cNvCxnSpPr>
          <p:nvPr/>
        </p:nvCxnSpPr>
        <p:spPr>
          <a:xfrm>
            <a:off x="2551176" y="3266350"/>
            <a:ext cx="461857" cy="285667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F34D42BC-E73E-0D8C-D7FB-A7CD8616CD95}"/>
              </a:ext>
            </a:extLst>
          </p:cNvPr>
          <p:cNvSpPr/>
          <p:nvPr/>
        </p:nvSpPr>
        <p:spPr>
          <a:xfrm>
            <a:off x="9198864" y="4379061"/>
            <a:ext cx="2843784" cy="996372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latin typeface="Rockwell" panose="02060603020205020403" pitchFamily="18" charset="0"/>
              </a:rPr>
              <a:t>Hampir</a:t>
            </a:r>
            <a:r>
              <a:rPr lang="en-GB" sz="1200" dirty="0"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latin typeface="Rockwell" panose="02060603020205020403" pitchFamily="18" charset="0"/>
              </a:rPr>
              <a:t>akan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ditemukan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seorang</a:t>
            </a:r>
            <a:r>
              <a:rPr lang="en-GB" sz="1200" dirty="0">
                <a:latin typeface="Rockwell" panose="02060603020205020403" pitchFamily="18" charset="0"/>
              </a:rPr>
              <a:t> pun </a:t>
            </a:r>
            <a:r>
              <a:rPr lang="en-GB" sz="1200" dirty="0" err="1">
                <a:latin typeface="Rockwell" panose="02060603020205020403" pitchFamily="18" charset="0"/>
              </a:rPr>
              <a:t>dari</a:t>
            </a:r>
            <a:r>
              <a:rPr lang="en-GB" sz="1200" dirty="0">
                <a:latin typeface="Rockwell" panose="02060603020205020403" pitchFamily="18" charset="0"/>
              </a:rPr>
              <a:t> fuqaha </a:t>
            </a:r>
            <a:r>
              <a:rPr lang="en-GB" sz="1200" dirty="0" err="1">
                <a:latin typeface="Rockwell" panose="02060603020205020403" pitchFamily="18" charset="0"/>
              </a:rPr>
              <a:t>terkemuka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kecuali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dia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berafiliasi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dengan</a:t>
            </a:r>
            <a:r>
              <a:rPr lang="en-GB" sz="1200" dirty="0">
                <a:latin typeface="Rockwell" panose="02060603020205020403" pitchFamily="18" charset="0"/>
              </a:rPr>
              <a:t> salah </a:t>
            </a:r>
            <a:r>
              <a:rPr lang="en-GB" sz="1200" dirty="0" err="1">
                <a:latin typeface="Rockwell" panose="02060603020205020403" pitchFamily="18" charset="0"/>
              </a:rPr>
              <a:t>satu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dari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empat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mazhab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fikih</a:t>
            </a:r>
            <a:r>
              <a:rPr lang="en-GB" sz="1200" dirty="0"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latin typeface="Rockwell" panose="02060603020205020403" pitchFamily="18" charset="0"/>
              </a:rPr>
              <a:t>belajar</a:t>
            </a:r>
            <a:r>
              <a:rPr lang="en-GB" sz="1200" dirty="0">
                <a:latin typeface="Rockwell" panose="02060603020205020403" pitchFamily="18" charset="0"/>
              </a:rPr>
              <a:t> di salah </a:t>
            </a:r>
            <a:r>
              <a:rPr lang="en-GB" sz="1200" dirty="0" err="1">
                <a:latin typeface="Rockwell" panose="02060603020205020403" pitchFamily="18" charset="0"/>
              </a:rPr>
              <a:t>satunya</a:t>
            </a:r>
            <a:r>
              <a:rPr lang="en-GB" sz="1200" dirty="0">
                <a:latin typeface="Rockwell" panose="02060603020205020403" pitchFamily="18" charset="0"/>
              </a:rPr>
              <a:t>.</a:t>
            </a:r>
            <a:endParaRPr lang="en-GB" sz="1200" b="1" dirty="0">
              <a:solidFill>
                <a:schemeClr val="tx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DBB102D0-046A-7908-112A-F07046263E88}"/>
              </a:ext>
            </a:extLst>
          </p:cNvPr>
          <p:cNvCxnSpPr>
            <a:cxnSpLocks/>
            <a:stCxn id="12" idx="3"/>
            <a:endCxn id="163" idx="1"/>
          </p:cNvCxnSpPr>
          <p:nvPr/>
        </p:nvCxnSpPr>
        <p:spPr>
          <a:xfrm flipV="1">
            <a:off x="9025129" y="4877247"/>
            <a:ext cx="173735" cy="167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id="{628C936A-D77B-06A4-FEDD-50E671698B63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820049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3DD57-5C3A-7266-54DC-8CDB8DE7D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94FB16-1D2B-00A9-8DDA-5BB65CE14479}"/>
              </a:ext>
            </a:extLst>
          </p:cNvPr>
          <p:cNvSpPr/>
          <p:nvPr/>
        </p:nvSpPr>
        <p:spPr>
          <a:xfrm>
            <a:off x="2926080" y="352464"/>
            <a:ext cx="1783080" cy="89281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Pihak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Mewajibkan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Tamadzhab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52B3319-B0B0-EF59-C01F-5854181DD4CA}"/>
              </a:ext>
            </a:extLst>
          </p:cNvPr>
          <p:cNvSpPr/>
          <p:nvPr/>
        </p:nvSpPr>
        <p:spPr>
          <a:xfrm>
            <a:off x="2926078" y="5377772"/>
            <a:ext cx="1783080" cy="8928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Pihak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Melarang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Tamadzhub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23D2894-0325-54AC-0A53-487C8EB18476}"/>
              </a:ext>
            </a:extLst>
          </p:cNvPr>
          <p:cNvSpPr/>
          <p:nvPr/>
        </p:nvSpPr>
        <p:spPr>
          <a:xfrm>
            <a:off x="221522" y="2152931"/>
            <a:ext cx="2329653" cy="17690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SIKAP TERHADAP INTISAB KEPADA SUATU  MAZHAB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F08C862-FE88-C457-0C7A-62FF845BFC52}"/>
              </a:ext>
            </a:extLst>
          </p:cNvPr>
          <p:cNvSpPr/>
          <p:nvPr/>
        </p:nvSpPr>
        <p:spPr>
          <a:xfrm>
            <a:off x="2926080" y="2379618"/>
            <a:ext cx="1783080" cy="131568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Pihak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Membolehkan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Tamadzhab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Kebanyakan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Ulama)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839FA64-3C0F-A7AC-60BF-56DC3439B3DC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2551175" y="3037458"/>
            <a:ext cx="374905" cy="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34BE6C8-AF3E-378F-3619-5CC9C3651C50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1386349" y="3921985"/>
            <a:ext cx="1" cy="71663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5C2256C-DC32-07D9-8127-99E6A20E8E21}"/>
              </a:ext>
            </a:extLst>
          </p:cNvPr>
          <p:cNvSpPr/>
          <p:nvPr/>
        </p:nvSpPr>
        <p:spPr>
          <a:xfrm>
            <a:off x="221525" y="4638617"/>
            <a:ext cx="2329650" cy="1549067"/>
          </a:xfrm>
          <a:prstGeom prst="roundRect">
            <a:avLst/>
          </a:prstGeom>
          <a:solidFill>
            <a:schemeClr val="tx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Tamadzhab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arti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berpegang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teguh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salah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mengambil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keringanan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ketegasannya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serta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beralih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ke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lain.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5C81F667-52CB-025A-4D4A-447FCB035FD0}"/>
              </a:ext>
            </a:extLst>
          </p:cNvPr>
          <p:cNvSpPr/>
          <p:nvPr/>
        </p:nvSpPr>
        <p:spPr>
          <a:xfrm>
            <a:off x="5047488" y="245391"/>
            <a:ext cx="3621024" cy="110695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Syekh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Al-Amin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Asy-Syinqithi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“Para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ushuliyyin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belakangan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sepakat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semuanya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atas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kewajibannya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  <a:endParaRPr lang="en-GB" sz="1500" i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3F039CB-9362-15F8-D0FD-918E9759EEEA}"/>
              </a:ext>
            </a:extLst>
          </p:cNvPr>
          <p:cNvSpPr/>
          <p:nvPr/>
        </p:nvSpPr>
        <p:spPr>
          <a:xfrm>
            <a:off x="5047487" y="1573055"/>
            <a:ext cx="6812278" cy="89281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Al-Qadhi 'Iyadh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“Telah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ijma' (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konsensus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kaum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Muslimin untuk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mengikuti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(para imam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) dan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mempelajari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mazhab-mazhab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”. </a:t>
            </a:r>
            <a:endParaRPr lang="en-GB" sz="1600" i="1" dirty="0">
              <a:solidFill>
                <a:schemeClr val="bg1"/>
              </a:solidFill>
              <a:latin typeface="Rockwell" panose="02060603020205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F94C4ED7-8692-92B0-3331-824FD917C58D}"/>
              </a:ext>
            </a:extLst>
          </p:cNvPr>
          <p:cNvSpPr/>
          <p:nvPr/>
        </p:nvSpPr>
        <p:spPr>
          <a:xfrm>
            <a:off x="5047485" y="5052169"/>
            <a:ext cx="6812278" cy="154401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800"/>
              </a:spcAft>
            </a:pP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Abu Muhammad Ibnu Hazm Al-Andalusi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ta’ala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“Maka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hendaklah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diketahui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siapa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saja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mengambil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seluruh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Abu Hanifah, atau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seluruh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Malik, atau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seluruh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Syafi'i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, atau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seluruh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Ahmad,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kalangan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latin typeface="Rockwell" panose="02060603020205020403" pitchFamily="18" charset="0"/>
              </a:rPr>
              <a:t>orang yang </a:t>
            </a:r>
            <a:r>
              <a:rPr lang="en-GB" sz="16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mampu</a:t>
            </a:r>
            <a:r>
              <a:rPr lang="en-GB" sz="1600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melakukan</a:t>
            </a:r>
            <a:r>
              <a:rPr lang="en-GB" sz="1600" b="1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nazhar</a:t>
            </a:r>
            <a:r>
              <a:rPr lang="en-GB" sz="1600" b="1" i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sz="1600" b="1" i="1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menyelisihi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ijma'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umat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”. 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(Al-Ihkam fi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Al-Ahkam)</a:t>
            </a:r>
            <a:endParaRPr lang="en-GB" sz="1600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27B63E54-BF08-746A-11B6-DD4AFCBE820A}"/>
              </a:ext>
            </a:extLst>
          </p:cNvPr>
          <p:cNvSpPr/>
          <p:nvPr/>
        </p:nvSpPr>
        <p:spPr>
          <a:xfrm>
            <a:off x="5047487" y="2591054"/>
            <a:ext cx="6812277" cy="8928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Ibnu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Hubairah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Al-Wazir Al-Hanbali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menjelaskan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empat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“Yang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disepakati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umat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boleh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diamalkan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5F4003C4-AD1C-3D28-6950-6BC885ACD377}"/>
              </a:ext>
            </a:extLst>
          </p:cNvPr>
          <p:cNvSpPr/>
          <p:nvPr/>
        </p:nvSpPr>
        <p:spPr>
          <a:xfrm>
            <a:off x="5047487" y="3610176"/>
            <a:ext cx="6812276" cy="13156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Ibnu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Farhun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rahimahullah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ta'ala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“Telah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ijma’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manusia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untuk taqlid (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mengikuti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kesepakatan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para ulama untuk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mengikuti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meneladani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mazhab-mazhab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mempelajari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kitab-kitab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kesepakatan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atas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dasar-dasar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pengambilan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  <a:endParaRPr lang="en-GB" sz="1600" i="1" dirty="0">
              <a:solidFill>
                <a:schemeClr val="bg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FD644041-1A79-A334-580A-41CBFD11420B}"/>
              </a:ext>
            </a:extLst>
          </p:cNvPr>
          <p:cNvCxnSpPr>
            <a:cxnSpLocks/>
            <a:stCxn id="4" idx="3"/>
            <a:endCxn id="66" idx="1"/>
          </p:cNvCxnSpPr>
          <p:nvPr/>
        </p:nvCxnSpPr>
        <p:spPr>
          <a:xfrm>
            <a:off x="4709158" y="5824177"/>
            <a:ext cx="338327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A272A46-C245-6D81-49F3-2BF9FA4698E2}"/>
              </a:ext>
            </a:extLst>
          </p:cNvPr>
          <p:cNvCxnSpPr>
            <a:cxnSpLocks/>
            <a:stCxn id="2" idx="3"/>
            <a:endCxn id="64" idx="1"/>
          </p:cNvCxnSpPr>
          <p:nvPr/>
        </p:nvCxnSpPr>
        <p:spPr>
          <a:xfrm>
            <a:off x="4709160" y="798869"/>
            <a:ext cx="338328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2A9D32-0122-D531-1C87-269DE0B21F19}"/>
              </a:ext>
            </a:extLst>
          </p:cNvPr>
          <p:cNvCxnSpPr>
            <a:cxnSpLocks/>
            <a:stCxn id="11" idx="3"/>
            <a:endCxn id="65" idx="1"/>
          </p:cNvCxnSpPr>
          <p:nvPr/>
        </p:nvCxnSpPr>
        <p:spPr>
          <a:xfrm flipV="1">
            <a:off x="4709160" y="2019460"/>
            <a:ext cx="338327" cy="101799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9D698B62-8DDC-DB80-02CE-EFF3813A9CE5}"/>
              </a:ext>
            </a:extLst>
          </p:cNvPr>
          <p:cNvCxnSpPr>
            <a:cxnSpLocks/>
            <a:stCxn id="11" idx="3"/>
            <a:endCxn id="67" idx="1"/>
          </p:cNvCxnSpPr>
          <p:nvPr/>
        </p:nvCxnSpPr>
        <p:spPr>
          <a:xfrm>
            <a:off x="4709160" y="3037459"/>
            <a:ext cx="338327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5B3F5EA4-60AB-4D39-1057-0189E289C14C}"/>
              </a:ext>
            </a:extLst>
          </p:cNvPr>
          <p:cNvCxnSpPr>
            <a:cxnSpLocks/>
            <a:stCxn id="11" idx="3"/>
            <a:endCxn id="68" idx="1"/>
          </p:cNvCxnSpPr>
          <p:nvPr/>
        </p:nvCxnSpPr>
        <p:spPr>
          <a:xfrm>
            <a:off x="4709160" y="3037459"/>
            <a:ext cx="338327" cy="123055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581AF95-47AB-5C6E-05CD-98D29C9734B2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GB" b="1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E71DCB8-D2A3-89B4-A2AC-E8B392F72C6F}"/>
              </a:ext>
            </a:extLst>
          </p:cNvPr>
          <p:cNvCxnSpPr>
            <a:cxnSpLocks/>
            <a:stCxn id="10" idx="3"/>
            <a:endCxn id="2" idx="1"/>
          </p:cNvCxnSpPr>
          <p:nvPr/>
        </p:nvCxnSpPr>
        <p:spPr>
          <a:xfrm flipV="1">
            <a:off x="2551175" y="798869"/>
            <a:ext cx="374905" cy="223858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3F11B20-7CCE-E901-DF74-776B4E7648E2}"/>
              </a:ext>
            </a:extLst>
          </p:cNvPr>
          <p:cNvCxnSpPr>
            <a:cxnSpLocks/>
            <a:stCxn id="10" idx="3"/>
            <a:endCxn id="4" idx="1"/>
          </p:cNvCxnSpPr>
          <p:nvPr/>
        </p:nvCxnSpPr>
        <p:spPr>
          <a:xfrm>
            <a:off x="2551175" y="3037458"/>
            <a:ext cx="374903" cy="278671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267BF46-0418-6B3E-77B7-FC992CF78551}"/>
              </a:ext>
            </a:extLst>
          </p:cNvPr>
          <p:cNvSpPr/>
          <p:nvPr/>
        </p:nvSpPr>
        <p:spPr>
          <a:xfrm>
            <a:off x="8897113" y="135133"/>
            <a:ext cx="3171444" cy="131568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200" dirty="0">
                <a:latin typeface="Rockwell" panose="02060603020205020403" pitchFamily="18" charset="0"/>
              </a:rPr>
              <a:t>Wajib </a:t>
            </a:r>
            <a:r>
              <a:rPr lang="en-GB" sz="1200" dirty="0" err="1">
                <a:latin typeface="Rockwell" panose="02060603020205020403" pitchFamily="18" charset="0"/>
              </a:rPr>
              <a:t>bagi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>
                <a:latin typeface="Rockwell" panose="02060603020205020403" pitchFamily="18" charset="0"/>
              </a:rPr>
              <a:t>muqallid</a:t>
            </a:r>
            <a:r>
              <a:rPr lang="en-GB" sz="1200" dirty="0"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latin typeface="Rockwell" panose="02060603020205020403" pitchFamily="18" charset="0"/>
              </a:rPr>
              <a:t>mengikuti</a:t>
            </a:r>
            <a:r>
              <a:rPr lang="en-GB" sz="1200" dirty="0">
                <a:latin typeface="Rockwell" panose="02060603020205020403" pitchFamily="18" charset="0"/>
              </a:rPr>
              <a:t> salah </a:t>
            </a:r>
            <a:r>
              <a:rPr lang="en-GB" sz="1200" dirty="0" err="1">
                <a:latin typeface="Rockwell" panose="02060603020205020403" pitchFamily="18" charset="0"/>
              </a:rPr>
              <a:t>satu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mazhab</a:t>
            </a:r>
            <a:r>
              <a:rPr lang="en-GB" sz="1200" dirty="0">
                <a:latin typeface="Rockwell" panose="02060603020205020403" pitchFamily="18" charset="0"/>
              </a:rPr>
              <a:t>, dan tidak boleh </a:t>
            </a:r>
            <a:r>
              <a:rPr lang="en-GB" sz="1200" dirty="0" err="1">
                <a:latin typeface="Rockwell" panose="02060603020205020403" pitchFamily="18" charset="0"/>
              </a:rPr>
              <a:t>baginya</a:t>
            </a:r>
            <a:r>
              <a:rPr lang="en-GB" sz="1200" dirty="0">
                <a:latin typeface="Rockwell" panose="02060603020205020403" pitchFamily="18" charset="0"/>
              </a:rPr>
              <a:t> untuk </a:t>
            </a:r>
            <a:r>
              <a:rPr lang="en-GB" sz="1200" i="1" dirty="0" err="1">
                <a:latin typeface="Rockwell" panose="02060603020205020403" pitchFamily="18" charset="0"/>
              </a:rPr>
              <a:t>talfiq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dirty="0">
                <a:latin typeface="Rockwell" panose="02060603020205020403" pitchFamily="18" charset="0"/>
              </a:rPr>
              <a:t>(</a:t>
            </a:r>
            <a:r>
              <a:rPr lang="en-GB" sz="1200" dirty="0" err="1">
                <a:latin typeface="Rockwell" panose="02060603020205020403" pitchFamily="18" charset="0"/>
              </a:rPr>
              <a:t>mencari-cari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rukhsah</a:t>
            </a:r>
            <a:r>
              <a:rPr lang="en-GB" sz="1200" i="1" dirty="0">
                <a:latin typeface="Rockwell" panose="02060603020205020403" pitchFamily="18" charset="0"/>
              </a:rPr>
              <a:t>/ </a:t>
            </a:r>
            <a:r>
              <a:rPr lang="en-GB" sz="1200" dirty="0" err="1">
                <a:latin typeface="Rockwell" panose="02060603020205020403" pitchFamily="18" charset="0"/>
              </a:rPr>
              <a:t>keringanan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dalam</a:t>
            </a:r>
            <a:r>
              <a:rPr lang="en-GB" sz="1200" dirty="0">
                <a:latin typeface="Rockwell" panose="02060603020205020403" pitchFamily="18" charset="0"/>
              </a:rPr>
              <a:t> fatwa), </a:t>
            </a:r>
            <a:r>
              <a:rPr lang="en-GB" sz="1200" dirty="0" err="1">
                <a:latin typeface="Rockwell" panose="02060603020205020403" pitchFamily="18" charset="0"/>
              </a:rPr>
              <a:t>yaitu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dia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berkata</a:t>
            </a:r>
            <a:r>
              <a:rPr lang="en-GB" sz="1200" dirty="0">
                <a:latin typeface="Rockwell" panose="02060603020205020403" pitchFamily="18" charset="0"/>
              </a:rPr>
              <a:t>: </a:t>
            </a:r>
            <a:r>
              <a:rPr lang="en-GB" sz="1200" i="1" dirty="0">
                <a:latin typeface="Rockwell" panose="02060603020205020403" pitchFamily="18" charset="0"/>
              </a:rPr>
              <a:t>"Saya </a:t>
            </a:r>
            <a:r>
              <a:rPr lang="en-GB" sz="1200" i="1" dirty="0" err="1">
                <a:latin typeface="Rockwell" panose="02060603020205020403" pitchFamily="18" charset="0"/>
              </a:rPr>
              <a:t>kadang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mengambil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pendapat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Hanafiyah</a:t>
            </a:r>
            <a:r>
              <a:rPr lang="en-GB" sz="1200" i="1" dirty="0">
                <a:latin typeface="Rockwell" panose="02060603020205020403" pitchFamily="18" charset="0"/>
              </a:rPr>
              <a:t>, </a:t>
            </a:r>
            <a:r>
              <a:rPr lang="en-GB" sz="1200" i="1" dirty="0" err="1">
                <a:latin typeface="Rockwell" panose="02060603020205020403" pitchFamily="18" charset="0"/>
              </a:rPr>
              <a:t>kadang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Syafi'iyah</a:t>
            </a:r>
            <a:r>
              <a:rPr lang="en-GB" sz="1200" i="1" dirty="0">
                <a:latin typeface="Rockwell" panose="02060603020205020403" pitchFamily="18" charset="0"/>
              </a:rPr>
              <a:t>, </a:t>
            </a:r>
            <a:r>
              <a:rPr lang="en-GB" sz="1200" i="1" dirty="0" err="1">
                <a:latin typeface="Rockwell" panose="02060603020205020403" pitchFamily="18" charset="0"/>
              </a:rPr>
              <a:t>kadang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Hanabilah</a:t>
            </a:r>
            <a:r>
              <a:rPr lang="en-GB" sz="1200" i="1" dirty="0">
                <a:latin typeface="Rockwell" panose="02060603020205020403" pitchFamily="18" charset="0"/>
              </a:rPr>
              <a:t>,"</a:t>
            </a:r>
            <a:endParaRPr lang="en-GB" sz="1200" i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7F8F797-83F1-CD26-F49A-5F8B02700042}"/>
              </a:ext>
            </a:extLst>
          </p:cNvPr>
          <p:cNvCxnSpPr>
            <a:cxnSpLocks/>
            <a:stCxn id="64" idx="3"/>
            <a:endCxn id="20" idx="1"/>
          </p:cNvCxnSpPr>
          <p:nvPr/>
        </p:nvCxnSpPr>
        <p:spPr>
          <a:xfrm flipV="1">
            <a:off x="8668512" y="792973"/>
            <a:ext cx="228601" cy="589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AEE05A-C56E-A67B-F845-3BE6E0082F4B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989870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DB21A1-CC7E-0FA3-BD41-D3289AE96489}"/>
              </a:ext>
            </a:extLst>
          </p:cNvPr>
          <p:cNvSpPr/>
          <p:nvPr/>
        </p:nvSpPr>
        <p:spPr>
          <a:xfrm>
            <a:off x="2926075" y="135914"/>
            <a:ext cx="8933683" cy="80761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ar-SA" sz="1300" dirty="0">
                <a:solidFill>
                  <a:schemeClr val="bg1"/>
                </a:solidFill>
                <a:latin typeface="Rockwell" panose="02060603020205020403" pitchFamily="18" charset="0"/>
              </a:rPr>
              <a:t>اتَّبِعُوا مَا أُنزِلَ إِلَيْكُم مِّن رَّبِّكُمْ وَلَا تَتَّبِعُوا مِن دُونِهِ أَوْلِيَاءَ </a:t>
            </a:r>
            <a:endParaRPr lang="en-GB" sz="13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0" algn="ctr">
              <a:spcAft>
                <a:spcPts val="800"/>
              </a:spcAft>
            </a:pP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Ikutilah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apa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diturunkan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Rabbmu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janganlah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mengikuti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pemimpin-pemimpin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selain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-Nya”. (Al-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A'raf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3)</a:t>
            </a:r>
            <a:r>
              <a:rPr lang="en-GB" sz="1300" b="1" dirty="0">
                <a:solidFill>
                  <a:schemeClr val="bg1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 </a:t>
            </a:r>
            <a:endParaRPr lang="en-GB" sz="13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7D95D5B-E25D-281B-4A00-7D01643F2837}"/>
              </a:ext>
            </a:extLst>
          </p:cNvPr>
          <p:cNvSpPr/>
          <p:nvPr/>
        </p:nvSpPr>
        <p:spPr>
          <a:xfrm>
            <a:off x="221522" y="2388495"/>
            <a:ext cx="2329653" cy="17690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Kewajiban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Mengamalkan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Al-Qur’an &amp; </a:t>
            </a:r>
          </a:p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As-Sunnah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2A0CE45-2DDC-40D4-3027-025B33307A52}"/>
              </a:ext>
            </a:extLst>
          </p:cNvPr>
          <p:cNvSpPr/>
          <p:nvPr/>
        </p:nvSpPr>
        <p:spPr>
          <a:xfrm>
            <a:off x="2926074" y="1051275"/>
            <a:ext cx="8933682" cy="80250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300" dirty="0">
                <a:solidFill>
                  <a:schemeClr val="bg1"/>
                </a:solidFill>
                <a:latin typeface="Rockwell" panose="02060603020205020403" pitchFamily="18" charset="0"/>
              </a:rPr>
              <a:t>فَإِن تَنَتَزَعْتُمْ فِي شَيْءٍ فَرُدُّوهُ إِلَى اللَّهِ وَالرَّسُولِ إِن كُنتُمْ تُؤْمِنُونَ بِاللَّهِ وَالْيَوْمِ الْآخِرِ</a:t>
            </a:r>
            <a:endParaRPr lang="en-GB" sz="13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berlainan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sesuatu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kembalikanlah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Allah (al-Quran) dan Rasul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sunnahnya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benar-benar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beriman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Allah dan Hari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”. (An-Nisa': 59)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15C9E5D-0310-6C3F-5471-CCDF6F28DBE2}"/>
              </a:ext>
            </a:extLst>
          </p:cNvPr>
          <p:cNvCxnSpPr>
            <a:cxnSpLocks/>
            <a:stCxn id="5" idx="3"/>
            <a:endCxn id="10" idx="1"/>
          </p:cNvCxnSpPr>
          <p:nvPr/>
        </p:nvCxnSpPr>
        <p:spPr>
          <a:xfrm flipV="1">
            <a:off x="2551175" y="2362774"/>
            <a:ext cx="374903" cy="91024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361B2B7-9D42-6C5B-1BBB-9C9F377DCE15}"/>
              </a:ext>
            </a:extLst>
          </p:cNvPr>
          <p:cNvCxnSpPr>
            <a:cxnSpLocks/>
            <a:stCxn id="5" idx="3"/>
            <a:endCxn id="4" idx="1"/>
          </p:cNvCxnSpPr>
          <p:nvPr/>
        </p:nvCxnSpPr>
        <p:spPr>
          <a:xfrm flipV="1">
            <a:off x="2551175" y="539722"/>
            <a:ext cx="374900" cy="27333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B59969E-280C-DD31-D508-2F8AA6E24967}"/>
              </a:ext>
            </a:extLst>
          </p:cNvPr>
          <p:cNvSpPr/>
          <p:nvPr/>
        </p:nvSpPr>
        <p:spPr>
          <a:xfrm>
            <a:off x="2926075" y="2871770"/>
            <a:ext cx="8933681" cy="8025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300" dirty="0">
                <a:solidFill>
                  <a:schemeClr val="bg1"/>
                </a:solidFill>
                <a:latin typeface="Rockwell" panose="02060603020205020403" pitchFamily="18" charset="0"/>
              </a:rPr>
              <a:t>وَمَا وَاتَنكُمُ الرَّسُولُ فَخُذُوهُ وَمَا نَهَنكُمْ عَنْهُ فَانتَهُوا وَاتَّقُوا اللَّهَ إِنَّ اللَّهَ شَدِيدُ الْعِقَابِ</a:t>
            </a:r>
            <a:endParaRPr lang="en-GB" sz="13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“Apa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diberikan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Rasul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terimalah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dia.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apa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dilarangnya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bagimu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tinggalkanlah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;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bertakwalah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Allah.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Sesungguhnya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Allah sangat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keras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-Nya." (Al-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Hasyr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7)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44D53DD-097A-391B-8D67-0D1A40B40E5E}"/>
              </a:ext>
            </a:extLst>
          </p:cNvPr>
          <p:cNvSpPr/>
          <p:nvPr/>
        </p:nvSpPr>
        <p:spPr>
          <a:xfrm>
            <a:off x="2926078" y="1961522"/>
            <a:ext cx="8933678" cy="8025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300" dirty="0">
                <a:solidFill>
                  <a:schemeClr val="bg1"/>
                </a:solidFill>
                <a:latin typeface="Rockwell" panose="02060603020205020403" pitchFamily="18" charset="0"/>
              </a:rPr>
              <a:t>وَاتَّبِعُوا أَحْسَنَ مَا أُنزِلَ إِلَيْكُم مِّن رَّبِّكُم مِّن قَبْلِ أَن يَأْتِيَكُمُ الْعَذَابُ بَغْتَةً وَأَنتُمْ لَا تَشْعُرُونَ</a:t>
            </a:r>
            <a:endParaRPr lang="en-GB" sz="13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“Dan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ikutilah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sebaik-baik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apa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diturunkan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Rabbmu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datang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adzab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tiba-tiba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sedang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menyadarinya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”. (Az-Zumar: 55)</a:t>
            </a:r>
            <a:endParaRPr lang="en-GB" sz="1300" i="1" dirty="0">
              <a:solidFill>
                <a:schemeClr val="bg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16202E0-9439-002D-1CE9-D29FC0169E91}"/>
              </a:ext>
            </a:extLst>
          </p:cNvPr>
          <p:cNvSpPr/>
          <p:nvPr/>
        </p:nvSpPr>
        <p:spPr>
          <a:xfrm>
            <a:off x="2926075" y="3782018"/>
            <a:ext cx="8933681" cy="80250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300" dirty="0">
                <a:solidFill>
                  <a:schemeClr val="bg1"/>
                </a:solidFill>
                <a:latin typeface="Rockwell" panose="02060603020205020403" pitchFamily="18" charset="0"/>
              </a:rPr>
              <a:t>لَقَدْ كَانَ لَكُمْ فِي رَسُولِ اللَّهِ أُسْوَةٌ حَسَنَةٌ لِمَن كَانَ يَرْجُوا اللَّهَ وَالْيَوْمَ الْآخِرَ</a:t>
            </a:r>
            <a:endParaRPr lang="en-GB" sz="13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Sesungguhnya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pada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Rasulullah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suri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teladan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baik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bagimu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yaitu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bagi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orang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mengharap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rahmat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Allah dan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kedatangan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Kiamat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”. (Al-Ahzab: 21)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063F47-C4F3-FD79-1493-F2B7FB1B570E}"/>
              </a:ext>
            </a:extLst>
          </p:cNvPr>
          <p:cNvSpPr/>
          <p:nvPr/>
        </p:nvSpPr>
        <p:spPr>
          <a:xfrm>
            <a:off x="2926074" y="4692266"/>
            <a:ext cx="8933681" cy="8855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300" dirty="0">
                <a:solidFill>
                  <a:schemeClr val="bg1"/>
                </a:solidFill>
                <a:latin typeface="Rockwell" panose="02060603020205020403" pitchFamily="18" charset="0"/>
              </a:rPr>
              <a:t>فَلَا وَرَبِّكَ لَا يُؤْمِنُونَ حَتَّى يُحَكِّمُوكَ فِيمَا شَجَرَ بَيْنَهُمْ ثُمَّ لَا يَجِدُوا فِي أَنفُسِهِمْ لا حَرَجًا مِّمَّا قَضَيْتَ وَيُسَلِّمُوا تَسْلِيمًا</a:t>
            </a:r>
            <a:endParaRPr lang="en-GB" sz="13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“Maka demi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Rabbmu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(pada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hakikatnya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beriman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hingga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hakim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perkara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perselisihkan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merasa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keberatan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hati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putusan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kamu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berikan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menerima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sepenuhnya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”. (An-Nisa: 65)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A91799D-F05D-4E2E-2247-828EBB859325}"/>
              </a:ext>
            </a:extLst>
          </p:cNvPr>
          <p:cNvSpPr/>
          <p:nvPr/>
        </p:nvSpPr>
        <p:spPr>
          <a:xfrm>
            <a:off x="2926074" y="5685584"/>
            <a:ext cx="8933681" cy="103650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Dari Abu Hurairah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radhiyallahu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‘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anhu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Nabi Muhammad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Shalallahu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‘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alaihi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wa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salalm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bersabda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</a:t>
            </a:r>
          </a:p>
          <a:p>
            <a:pPr algn="ctr"/>
            <a:r>
              <a:rPr lang="ar-SA" sz="1300" dirty="0">
                <a:solidFill>
                  <a:schemeClr val="bg1"/>
                </a:solidFill>
                <a:latin typeface="Rockwell" panose="02060603020205020403" pitchFamily="18" charset="0"/>
              </a:rPr>
              <a:t>قال رسول الله صلى الله عليه وسلم: « إني قد تَرَكْتُ فِيكُمْ شَيْئَيْنِ لَنْ تَضِلُّوا بَعْدَهُمَا : كِتَابَ اللَّهِ وَسُنَّتِي » [أخرجه الحاكم ]</a:t>
            </a:r>
            <a:endParaRPr lang="en-GB" sz="13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Sesungguhnya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aku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tinggalkan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pada kalian dua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perkara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tersesat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selagi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(kalian)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berpegang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teguh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keduanya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yaitu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al-Qur’an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sunahku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”. HR al-Hakim 1/284. Dinilai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shahih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oleh al-Albani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shahihul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Jami’ no: 2937.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EE277CD-8859-4208-0BD1-99600AE147FF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>
            <a:off x="2551175" y="3273022"/>
            <a:ext cx="37490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5A311C2-D37D-10E1-5461-B12FA2C8097C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2551175" y="1452526"/>
            <a:ext cx="374899" cy="182049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F325E98-3BE5-2812-ED8E-238A2ED3510A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>
            <a:off x="2551175" y="3273022"/>
            <a:ext cx="374899" cy="293081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D024469-BC39-0C22-39A6-1DEBE5884816}"/>
              </a:ext>
            </a:extLst>
          </p:cNvPr>
          <p:cNvCxnSpPr>
            <a:cxnSpLocks/>
            <a:stCxn id="5" idx="3"/>
            <a:endCxn id="11" idx="1"/>
          </p:cNvCxnSpPr>
          <p:nvPr/>
        </p:nvCxnSpPr>
        <p:spPr>
          <a:xfrm>
            <a:off x="2551175" y="3273022"/>
            <a:ext cx="374900" cy="91024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86BBF3B-C8FB-E363-AEF0-6D4AA409A33E}"/>
              </a:ext>
            </a:extLst>
          </p:cNvPr>
          <p:cNvCxnSpPr>
            <a:cxnSpLocks/>
            <a:stCxn id="5" idx="3"/>
            <a:endCxn id="12" idx="1"/>
          </p:cNvCxnSpPr>
          <p:nvPr/>
        </p:nvCxnSpPr>
        <p:spPr>
          <a:xfrm>
            <a:off x="2551175" y="3273022"/>
            <a:ext cx="374899" cy="186203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1CF8056-9C61-E5E6-E679-9B02AE3469D5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GB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E0CE1F-04C9-8596-91BC-A30DA563BEB0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41573190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7B54C-79E0-34F8-69A0-88523BB2E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F6DAC70-C1B5-3528-F4AB-AD9B8B270A65}"/>
              </a:ext>
            </a:extLst>
          </p:cNvPr>
          <p:cNvSpPr/>
          <p:nvPr/>
        </p:nvSpPr>
        <p:spPr>
          <a:xfrm>
            <a:off x="2926079" y="768138"/>
            <a:ext cx="8933683" cy="127453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Obyektif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yakni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mencintai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memuliakan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menghormati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pujian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kedalaman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ketakwaan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keteguhan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mengamalkan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al-Quran dan as-Sunnah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serta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mendahulukan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keduanya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sendiri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7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04D7EB5-53CA-4502-ED75-9215C45035DD}"/>
              </a:ext>
            </a:extLst>
          </p:cNvPr>
          <p:cNvSpPr/>
          <p:nvPr/>
        </p:nvSpPr>
        <p:spPr>
          <a:xfrm>
            <a:off x="2926078" y="5239751"/>
            <a:ext cx="8933682" cy="7523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Harus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hati-hati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memilih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yang paling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besar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kemungkinannya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meraih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keridhaan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Allah,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aman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jauh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syubhat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7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89BFB16-CB96-30E7-D59F-0F044F576FB6}"/>
              </a:ext>
            </a:extLst>
          </p:cNvPr>
          <p:cNvSpPr/>
          <p:nvPr/>
        </p:nvSpPr>
        <p:spPr>
          <a:xfrm>
            <a:off x="332238" y="2573555"/>
            <a:ext cx="2329653" cy="17690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SIKAP TERHADAP ULAMA PANUTAN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326CDA2-A3E5-87F3-3A6A-4BFF776DDB4C}"/>
              </a:ext>
            </a:extLst>
          </p:cNvPr>
          <p:cNvSpPr/>
          <p:nvPr/>
        </p:nvSpPr>
        <p:spPr>
          <a:xfrm>
            <a:off x="2926080" y="2418830"/>
            <a:ext cx="8933682" cy="75231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Mempelajari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pendapat-pendapat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sarana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mencapai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kebenaran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meninggalkan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segala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bertentangan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al-Quran dan as-Sunnah.</a:t>
            </a:r>
            <a:endParaRPr lang="en-GB" sz="17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16146C6-E453-11CF-B865-2D4CF16DAFAC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 flipV="1">
            <a:off x="2661891" y="2794988"/>
            <a:ext cx="264189" cy="66309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22191FF-0474-0BEE-D1AB-1885DE02576F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GB" b="1" dirty="0">
                <a:solidFill>
                  <a:schemeClr val="bg1"/>
                </a:solidFill>
              </a:rPr>
              <a:t>7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35F99C9-032A-7B0C-2D41-77C2A9FE5C29}"/>
              </a:ext>
            </a:extLst>
          </p:cNvPr>
          <p:cNvCxnSpPr>
            <a:cxnSpLocks/>
            <a:stCxn id="10" idx="3"/>
            <a:endCxn id="2" idx="1"/>
          </p:cNvCxnSpPr>
          <p:nvPr/>
        </p:nvCxnSpPr>
        <p:spPr>
          <a:xfrm flipV="1">
            <a:off x="2661891" y="1405405"/>
            <a:ext cx="264188" cy="205267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DA3C7E1-215A-CF6F-0C47-134633F158F1}"/>
              </a:ext>
            </a:extLst>
          </p:cNvPr>
          <p:cNvCxnSpPr>
            <a:cxnSpLocks/>
            <a:stCxn id="10" idx="3"/>
            <a:endCxn id="4" idx="1"/>
          </p:cNvCxnSpPr>
          <p:nvPr/>
        </p:nvCxnSpPr>
        <p:spPr>
          <a:xfrm>
            <a:off x="2661891" y="3458082"/>
            <a:ext cx="264187" cy="215782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EEA2AF56-1102-0353-8820-D2FF50E7BF73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>
              <a:solidFill>
                <a:schemeClr val="bg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B690BE2-AED3-FD30-0493-F0B749F5B6A0}"/>
              </a:ext>
            </a:extLst>
          </p:cNvPr>
          <p:cNvSpPr/>
          <p:nvPr/>
        </p:nvSpPr>
        <p:spPr>
          <a:xfrm>
            <a:off x="2926078" y="3548960"/>
            <a:ext cx="8933682" cy="131297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Pada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nashnya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sikap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benar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ialah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memperhatikan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hasil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ijtihad yang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lakukan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Sebab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, bisa jadi,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mengikuti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ijtihad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dekat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kebenaran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mengikuti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hasil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ijtihad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sendiri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. Karena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berilmu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bertakwa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700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7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700" i="1" dirty="0">
              <a:solidFill>
                <a:schemeClr val="bg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4E753CF-8E64-6A68-48D4-9C4223E47AB5}"/>
              </a:ext>
            </a:extLst>
          </p:cNvPr>
          <p:cNvCxnSpPr>
            <a:cxnSpLocks/>
            <a:stCxn id="10" idx="3"/>
            <a:endCxn id="16" idx="1"/>
          </p:cNvCxnSpPr>
          <p:nvPr/>
        </p:nvCxnSpPr>
        <p:spPr>
          <a:xfrm>
            <a:off x="2661891" y="3458082"/>
            <a:ext cx="264187" cy="74736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463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9D057-9B0C-A752-B668-C25F74EF6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62B3DE0-E0E8-7ECC-222A-CED23B5BDE5C}"/>
              </a:ext>
            </a:extLst>
          </p:cNvPr>
          <p:cNvSpPr/>
          <p:nvPr/>
        </p:nvSpPr>
        <p:spPr>
          <a:xfrm>
            <a:off x="2825495" y="159193"/>
            <a:ext cx="4325113" cy="88949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1. Para imam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orang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terlepas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kekeliruan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ma'shum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). Masing-masing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mengalami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kekeliruan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menyelisihi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sunnah).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3CB3A30-31CE-A567-0F2C-6457980ACDA9}"/>
              </a:ext>
            </a:extLst>
          </p:cNvPr>
          <p:cNvSpPr/>
          <p:nvPr/>
        </p:nvSpPr>
        <p:spPr>
          <a:xfrm>
            <a:off x="2825494" y="3820197"/>
            <a:ext cx="4325114" cy="15183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4. Tidak boleh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berpaling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ulama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hujjahnya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jelas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shahih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lain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alasan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menolak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hujjah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ini,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meskipun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alim.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Kemungkinan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kesalahan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berpegang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ulama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berpegang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merupakan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hujjah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mungkin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keliru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0FD7CE-803F-66F2-8ABE-4C30B4CDE01D}"/>
              </a:ext>
            </a:extLst>
          </p:cNvPr>
          <p:cNvSpPr/>
          <p:nvPr/>
        </p:nvSpPr>
        <p:spPr>
          <a:xfrm>
            <a:off x="231655" y="2246993"/>
            <a:ext cx="2154930" cy="17690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SIKAP TERHADAP ULAMA PANUTAN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2949DC1-F4F1-2E31-3961-16E8C82B525A}"/>
              </a:ext>
            </a:extLst>
          </p:cNvPr>
          <p:cNvSpPr/>
          <p:nvPr/>
        </p:nvSpPr>
        <p:spPr>
          <a:xfrm>
            <a:off x="2825494" y="1152544"/>
            <a:ext cx="4325114" cy="12902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2.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pun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para imam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sengaja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menyelisihi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Sunnah Rasulullah,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baik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kecil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maupun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besar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Karena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bersepakat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wajibnya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mengikuti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sunnah Rasul,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orang bisa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diambil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serta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ditinggalkan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kecuali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Rasulullah.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07A870F-B645-80D9-04F2-945B4D073477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 flipV="1">
            <a:off x="2386585" y="1797694"/>
            <a:ext cx="438909" cy="133382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8DCF911-B71F-3F64-BF4D-F3B4397E1158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GB" b="1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5719E9F-AE02-557E-905B-DD151C151C3C}"/>
              </a:ext>
            </a:extLst>
          </p:cNvPr>
          <p:cNvCxnSpPr>
            <a:cxnSpLocks/>
            <a:stCxn id="10" idx="3"/>
            <a:endCxn id="2" idx="1"/>
          </p:cNvCxnSpPr>
          <p:nvPr/>
        </p:nvCxnSpPr>
        <p:spPr>
          <a:xfrm flipV="1">
            <a:off x="2386585" y="603942"/>
            <a:ext cx="438910" cy="252757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3A81B68-1A56-8E53-27E5-0FC25CF610C5}"/>
              </a:ext>
            </a:extLst>
          </p:cNvPr>
          <p:cNvCxnSpPr>
            <a:cxnSpLocks/>
            <a:stCxn id="10" idx="3"/>
            <a:endCxn id="4" idx="1"/>
          </p:cNvCxnSpPr>
          <p:nvPr/>
        </p:nvCxnSpPr>
        <p:spPr>
          <a:xfrm>
            <a:off x="2386585" y="3131520"/>
            <a:ext cx="438909" cy="144783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F26C0371-713F-14C2-43F0-5E05C1A34BF4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>
              <a:solidFill>
                <a:schemeClr val="bg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28DD207-F189-5CA6-2FC1-D91454469C2B}"/>
              </a:ext>
            </a:extLst>
          </p:cNvPr>
          <p:cNvSpPr/>
          <p:nvPr/>
        </p:nvSpPr>
        <p:spPr>
          <a:xfrm>
            <a:off x="2825494" y="2815688"/>
            <a:ext cx="3785618" cy="6316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3. Alasan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para imam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bertentangan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sunnah</a:t>
            </a:r>
            <a:endParaRPr lang="en-GB" sz="1300" i="1" dirty="0">
              <a:solidFill>
                <a:schemeClr val="bg1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8039A5E-6979-2224-A773-669D3808513A}"/>
              </a:ext>
            </a:extLst>
          </p:cNvPr>
          <p:cNvCxnSpPr>
            <a:cxnSpLocks/>
            <a:stCxn id="10" idx="3"/>
            <a:endCxn id="16" idx="1"/>
          </p:cNvCxnSpPr>
          <p:nvPr/>
        </p:nvCxnSpPr>
        <p:spPr>
          <a:xfrm>
            <a:off x="2386585" y="3131520"/>
            <a:ext cx="438909" cy="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1BC610-A53B-3EF1-5EDE-F931B2296EA6}"/>
              </a:ext>
            </a:extLst>
          </p:cNvPr>
          <p:cNvSpPr/>
          <p:nvPr/>
        </p:nvSpPr>
        <p:spPr>
          <a:xfrm>
            <a:off x="7355772" y="1870835"/>
            <a:ext cx="1809566" cy="75231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meyakini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Nabi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mengatakannya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F44035FB-A547-B549-D6F1-EF03155F74E2}"/>
              </a:ext>
            </a:extLst>
          </p:cNvPr>
          <p:cNvSpPr/>
          <p:nvPr/>
        </p:nvSpPr>
        <p:spPr>
          <a:xfrm>
            <a:off x="2825494" y="5441973"/>
            <a:ext cx="4325114" cy="12714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5. Para imam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bersepakat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membolehkan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bertaklid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taklid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buta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yaitu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sikap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fanatik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oleh orang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mengaku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pengikut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berpegang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madzhab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imam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seolah-olah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turun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langit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531FCD9-43F5-E876-C1F6-620877A8BE8E}"/>
              </a:ext>
            </a:extLst>
          </p:cNvPr>
          <p:cNvCxnSpPr>
            <a:cxnSpLocks/>
            <a:stCxn id="10" idx="3"/>
            <a:endCxn id="74" idx="1"/>
          </p:cNvCxnSpPr>
          <p:nvPr/>
        </p:nvCxnSpPr>
        <p:spPr>
          <a:xfrm>
            <a:off x="2386585" y="3131520"/>
            <a:ext cx="438909" cy="294619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BAC0E7BF-CA02-9E8E-4F7B-88B5B20C17BF}"/>
              </a:ext>
            </a:extLst>
          </p:cNvPr>
          <p:cNvSpPr/>
          <p:nvPr/>
        </p:nvSpPr>
        <p:spPr>
          <a:xfrm>
            <a:off x="7355772" y="2758381"/>
            <a:ext cx="1809566" cy="75231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meyakini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permasalahan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dimaksud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17831BC8-7878-1196-FD98-64AF79820A6D}"/>
              </a:ext>
            </a:extLst>
          </p:cNvPr>
          <p:cNvSpPr/>
          <p:nvPr/>
        </p:nvSpPr>
        <p:spPr>
          <a:xfrm>
            <a:off x="7355772" y="3642265"/>
            <a:ext cx="1809566" cy="13751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Ketiga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meyakini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bertentangan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menunjukkan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ke-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mansukh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atau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tafsirannya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2E09970-7E8C-0376-7E97-1728B52303EA}"/>
              </a:ext>
            </a:extLst>
          </p:cNvPr>
          <p:cNvCxnSpPr>
            <a:cxnSpLocks/>
            <a:stCxn id="16" idx="3"/>
            <a:endCxn id="9" idx="1"/>
          </p:cNvCxnSpPr>
          <p:nvPr/>
        </p:nvCxnSpPr>
        <p:spPr>
          <a:xfrm flipV="1">
            <a:off x="6611112" y="2246993"/>
            <a:ext cx="744660" cy="88452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E1EA2479-E357-E4A0-E7F7-EA428A95E316}"/>
              </a:ext>
            </a:extLst>
          </p:cNvPr>
          <p:cNvCxnSpPr>
            <a:cxnSpLocks/>
            <a:stCxn id="16" idx="3"/>
            <a:endCxn id="93" idx="1"/>
          </p:cNvCxnSpPr>
          <p:nvPr/>
        </p:nvCxnSpPr>
        <p:spPr>
          <a:xfrm>
            <a:off x="6611112" y="3131521"/>
            <a:ext cx="744660" cy="301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D2BE7B2-F89B-82D9-232A-4C6949858A20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6611112" y="3131521"/>
            <a:ext cx="744660" cy="88452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1D6FA3A0-4145-2E26-FF7E-94935C1F6658}"/>
              </a:ext>
            </a:extLst>
          </p:cNvPr>
          <p:cNvSpPr/>
          <p:nvPr/>
        </p:nvSpPr>
        <p:spPr>
          <a:xfrm>
            <a:off x="9472377" y="138088"/>
            <a:ext cx="2487967" cy="46585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a.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sama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sekali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sampai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B0E5EED0-B6C1-48B4-F5CD-0AEE331BBBAC}"/>
              </a:ext>
            </a:extLst>
          </p:cNvPr>
          <p:cNvSpPr/>
          <p:nvPr/>
        </p:nvSpPr>
        <p:spPr>
          <a:xfrm>
            <a:off x="9472377" y="699368"/>
            <a:ext cx="2487967" cy="75231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b.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Mungkin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sampai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menganggap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shahih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652E7C1B-296C-92E9-C2D4-57650B13F79F}"/>
              </a:ext>
            </a:extLst>
          </p:cNvPr>
          <p:cNvSpPr/>
          <p:nvPr/>
        </p:nvSpPr>
        <p:spPr>
          <a:xfrm>
            <a:off x="9472376" y="1547110"/>
            <a:ext cx="2487967" cy="5806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c. Dia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meyakini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dhaif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ijtihadnya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baik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keyakinan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benar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atau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keliru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B224ACFE-B50E-7280-68FE-15A3E0801051}"/>
              </a:ext>
            </a:extLst>
          </p:cNvPr>
          <p:cNvSpPr/>
          <p:nvPr/>
        </p:nvSpPr>
        <p:spPr>
          <a:xfrm>
            <a:off x="9472376" y="2223201"/>
            <a:ext cx="2487967" cy="75231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d. Dia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menetapkan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kriteria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Faqih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ahad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perawinya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adil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kuat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hafalannya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3FDA1419-20AE-2E0E-E5BE-140F84FE3E0C}"/>
              </a:ext>
            </a:extLst>
          </p:cNvPr>
          <p:cNvSpPr/>
          <p:nvPr/>
        </p:nvSpPr>
        <p:spPr>
          <a:xfrm>
            <a:off x="9472376" y="3070943"/>
            <a:ext cx="2487967" cy="6120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e.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sudah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sampai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shahih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tapi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lupa.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70878173-8A2B-9AEC-C174-A1730257C022}"/>
              </a:ext>
            </a:extLst>
          </p:cNvPr>
          <p:cNvSpPr/>
          <p:nvPr/>
        </p:nvSpPr>
        <p:spPr>
          <a:xfrm>
            <a:off x="9472375" y="3778438"/>
            <a:ext cx="2487967" cy="6120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a.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maksud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dilalah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pengertian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ditunjukkan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1368A6DD-106E-46D3-351A-04C9560DF15F}"/>
              </a:ext>
            </a:extLst>
          </p:cNvPr>
          <p:cNvSpPr/>
          <p:nvPr/>
        </p:nvSpPr>
        <p:spPr>
          <a:xfrm>
            <a:off x="9472374" y="4485933"/>
            <a:ext cx="2487967" cy="6120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b. Dia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meyakini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pada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dasarnya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dilalah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benar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52B3FC4D-69EF-E630-23F2-FB3E11731145}"/>
              </a:ext>
            </a:extLst>
          </p:cNvPr>
          <p:cNvSpPr/>
          <p:nvPr/>
        </p:nvSpPr>
        <p:spPr>
          <a:xfrm>
            <a:off x="9472377" y="5193428"/>
            <a:ext cx="2487967" cy="75231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c. Dia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meyakini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dilalah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bertentangan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menunjukkan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dimaksud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9D76990B-8784-DDF8-324B-01B6DBE75458}"/>
              </a:ext>
            </a:extLst>
          </p:cNvPr>
          <p:cNvCxnSpPr>
            <a:cxnSpLocks/>
            <a:stCxn id="9" idx="3"/>
            <a:endCxn id="122" idx="1"/>
          </p:cNvCxnSpPr>
          <p:nvPr/>
        </p:nvCxnSpPr>
        <p:spPr>
          <a:xfrm flipV="1">
            <a:off x="9165338" y="371015"/>
            <a:ext cx="307039" cy="187597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43AAFE87-3686-D4A4-4C87-92011DDECBDA}"/>
              </a:ext>
            </a:extLst>
          </p:cNvPr>
          <p:cNvCxnSpPr>
            <a:cxnSpLocks/>
            <a:stCxn id="9" idx="3"/>
            <a:endCxn id="123" idx="1"/>
          </p:cNvCxnSpPr>
          <p:nvPr/>
        </p:nvCxnSpPr>
        <p:spPr>
          <a:xfrm flipV="1">
            <a:off x="9165338" y="1075526"/>
            <a:ext cx="307039" cy="117146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EFBD69C6-727C-E4C3-6599-249DCBA83902}"/>
              </a:ext>
            </a:extLst>
          </p:cNvPr>
          <p:cNvCxnSpPr>
            <a:cxnSpLocks/>
            <a:stCxn id="9" idx="3"/>
            <a:endCxn id="126" idx="1"/>
          </p:cNvCxnSpPr>
          <p:nvPr/>
        </p:nvCxnSpPr>
        <p:spPr>
          <a:xfrm>
            <a:off x="9165338" y="2246993"/>
            <a:ext cx="307038" cy="112998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7BAB02F4-6299-8F28-6DAF-01C331E73C51}"/>
              </a:ext>
            </a:extLst>
          </p:cNvPr>
          <p:cNvCxnSpPr>
            <a:cxnSpLocks/>
            <a:stCxn id="9" idx="3"/>
            <a:endCxn id="125" idx="1"/>
          </p:cNvCxnSpPr>
          <p:nvPr/>
        </p:nvCxnSpPr>
        <p:spPr>
          <a:xfrm>
            <a:off x="9165338" y="2246993"/>
            <a:ext cx="307038" cy="35236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C85646B1-D00D-2A1F-DF67-C1DA91D11977}"/>
              </a:ext>
            </a:extLst>
          </p:cNvPr>
          <p:cNvCxnSpPr>
            <a:cxnSpLocks/>
            <a:stCxn id="93" idx="3"/>
            <a:endCxn id="128" idx="1"/>
          </p:cNvCxnSpPr>
          <p:nvPr/>
        </p:nvCxnSpPr>
        <p:spPr>
          <a:xfrm>
            <a:off x="9165338" y="3134539"/>
            <a:ext cx="307036" cy="165742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5568CAD4-D880-EC14-773A-00BD45C8186C}"/>
              </a:ext>
            </a:extLst>
          </p:cNvPr>
          <p:cNvCxnSpPr>
            <a:cxnSpLocks/>
            <a:stCxn id="93" idx="3"/>
            <a:endCxn id="129" idx="1"/>
          </p:cNvCxnSpPr>
          <p:nvPr/>
        </p:nvCxnSpPr>
        <p:spPr>
          <a:xfrm>
            <a:off x="9165338" y="3134539"/>
            <a:ext cx="307039" cy="243504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81AD4D85-85CF-C2A8-4E12-E6B2720E77C3}"/>
              </a:ext>
            </a:extLst>
          </p:cNvPr>
          <p:cNvCxnSpPr>
            <a:cxnSpLocks/>
            <a:stCxn id="9" idx="3"/>
            <a:endCxn id="124" idx="1"/>
          </p:cNvCxnSpPr>
          <p:nvPr/>
        </p:nvCxnSpPr>
        <p:spPr>
          <a:xfrm flipV="1">
            <a:off x="9165338" y="1837443"/>
            <a:ext cx="307038" cy="40955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FB8ABB72-1D20-048F-040C-F15DBFC50337}"/>
              </a:ext>
            </a:extLst>
          </p:cNvPr>
          <p:cNvCxnSpPr>
            <a:cxnSpLocks/>
            <a:stCxn id="93" idx="3"/>
            <a:endCxn id="127" idx="1"/>
          </p:cNvCxnSpPr>
          <p:nvPr/>
        </p:nvCxnSpPr>
        <p:spPr>
          <a:xfrm>
            <a:off x="9165338" y="3134539"/>
            <a:ext cx="307037" cy="94993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54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C3224-42EA-BA0D-27D1-DF1DDB2A4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18EEE34-7D61-C3B1-BE64-E99B38F2A3D3}"/>
              </a:ext>
            </a:extLst>
          </p:cNvPr>
          <p:cNvSpPr/>
          <p:nvPr/>
        </p:nvSpPr>
        <p:spPr>
          <a:xfrm>
            <a:off x="429768" y="1353312"/>
            <a:ext cx="11332464" cy="415137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TAHAP KEEMPAT: </a:t>
            </a:r>
          </a:p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ERA MODERN </a:t>
            </a:r>
          </a:p>
          <a:p>
            <a:pPr algn="ctr"/>
            <a:endParaRPr lang="en-GB" sz="3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n-GB" sz="3600" b="1" i="1" dirty="0">
                <a:solidFill>
                  <a:schemeClr val="bg1"/>
                </a:solidFill>
                <a:latin typeface="Rockwell" panose="02060603020205020403" pitchFamily="18" charset="0"/>
              </a:rPr>
              <a:t>(SEJAK 1.300 H SAMPAI SEKARANG)</a:t>
            </a:r>
          </a:p>
        </p:txBody>
      </p:sp>
    </p:spTree>
    <p:extLst>
      <p:ext uri="{BB962C8B-B14F-4D97-AF65-F5344CB8AC3E}">
        <p14:creationId xmlns:p14="http://schemas.microsoft.com/office/powerpoint/2010/main" val="321717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32838-B888-EF5D-D9CB-854622F9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ABE36CA-5563-2BDC-1863-C9A209732C9D}"/>
              </a:ext>
            </a:extLst>
          </p:cNvPr>
          <p:cNvSpPr/>
          <p:nvPr/>
        </p:nvSpPr>
        <p:spPr>
          <a:xfrm>
            <a:off x="3324998" y="974368"/>
            <a:ext cx="6513946" cy="645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2.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Munculnya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(Majami'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Fiqhiyah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B93398-2185-79D6-F7FB-FE614043BD00}"/>
              </a:ext>
            </a:extLst>
          </p:cNvPr>
          <p:cNvSpPr/>
          <p:nvPr/>
        </p:nvSpPr>
        <p:spPr>
          <a:xfrm>
            <a:off x="3324997" y="4311033"/>
            <a:ext cx="5800715" cy="69198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6.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Klaim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Pembaharuan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Dalam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B366E84-2B0B-9A30-4EA0-C87A01509E36}"/>
              </a:ext>
            </a:extLst>
          </p:cNvPr>
          <p:cNvCxnSpPr>
            <a:cxnSpLocks/>
            <a:stCxn id="5" idx="3"/>
            <a:endCxn id="2" idx="1"/>
          </p:cNvCxnSpPr>
          <p:nvPr/>
        </p:nvCxnSpPr>
        <p:spPr>
          <a:xfrm flipV="1">
            <a:off x="2766240" y="1297188"/>
            <a:ext cx="558758" cy="250519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82EB80-82D5-0D91-631A-38D69C73A5B4}"/>
              </a:ext>
            </a:extLst>
          </p:cNvPr>
          <p:cNvSpPr/>
          <p:nvPr/>
        </p:nvSpPr>
        <p:spPr>
          <a:xfrm>
            <a:off x="231959" y="3119694"/>
            <a:ext cx="2534281" cy="1365384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CIRI-CIRI FIQIH DI ERA MODERN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A8EE06-F5FD-B042-3925-75EB9996F6DA}"/>
              </a:ext>
            </a:extLst>
          </p:cNvPr>
          <p:cNvSpPr/>
          <p:nvPr/>
        </p:nvSpPr>
        <p:spPr>
          <a:xfrm>
            <a:off x="3315648" y="2635005"/>
            <a:ext cx="7282248" cy="645641"/>
          </a:xfrm>
          <a:prstGeom prst="round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4.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Majalah-Majalah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Majallat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Fiqhiyah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8963420-AA98-FA53-355E-7E43B66A20D5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2766240" y="2957826"/>
            <a:ext cx="549408" cy="84456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EBA235-F8B6-1618-426D-8102A95C52B4}"/>
              </a:ext>
            </a:extLst>
          </p:cNvPr>
          <p:cNvSpPr/>
          <p:nvPr/>
        </p:nvSpPr>
        <p:spPr>
          <a:xfrm>
            <a:off x="3324997" y="3456392"/>
            <a:ext cx="8315315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5.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Dibuatnya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Situs Web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di Internet (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Mawaqi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'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Syabakiyah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1CA35D-00BA-562F-5D87-5E72865668F2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>
            <a:off x="2766240" y="3802386"/>
            <a:ext cx="558757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F57A452-3904-742E-92D0-57AD30712D74}"/>
              </a:ext>
            </a:extLst>
          </p:cNvPr>
          <p:cNvCxnSpPr>
            <a:cxnSpLocks/>
            <a:stCxn id="5" idx="3"/>
            <a:endCxn id="3" idx="1"/>
          </p:cNvCxnSpPr>
          <p:nvPr/>
        </p:nvCxnSpPr>
        <p:spPr>
          <a:xfrm>
            <a:off x="2766240" y="3802386"/>
            <a:ext cx="558757" cy="85464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9B7116-3C0F-39B8-9630-16C15E635BF1}"/>
              </a:ext>
            </a:extLst>
          </p:cNvPr>
          <p:cNvSpPr/>
          <p:nvPr/>
        </p:nvSpPr>
        <p:spPr>
          <a:xfrm>
            <a:off x="3325000" y="5166547"/>
            <a:ext cx="6513944" cy="691988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7.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Banyaknya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(Kasus-Kasus Baru)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FACCD69-5F9E-62A9-7F2A-E517811CC4FF}"/>
              </a:ext>
            </a:extLst>
          </p:cNvPr>
          <p:cNvSpPr/>
          <p:nvPr/>
        </p:nvSpPr>
        <p:spPr>
          <a:xfrm>
            <a:off x="3324998" y="6022061"/>
            <a:ext cx="8141578" cy="6919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8.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Berdirinya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Fakultas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Syariah dan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Jurusan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6EFEB4A-4858-0F7B-799B-290C8EF6E5C0}"/>
              </a:ext>
            </a:extLst>
          </p:cNvPr>
          <p:cNvCxnSpPr>
            <a:cxnSpLocks/>
            <a:stCxn id="5" idx="3"/>
            <a:endCxn id="11" idx="1"/>
          </p:cNvCxnSpPr>
          <p:nvPr/>
        </p:nvCxnSpPr>
        <p:spPr>
          <a:xfrm>
            <a:off x="2766240" y="3802386"/>
            <a:ext cx="558760" cy="171015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D63EB9F-3037-EF8A-7FA2-30C085DA217C}"/>
              </a:ext>
            </a:extLst>
          </p:cNvPr>
          <p:cNvCxnSpPr>
            <a:cxnSpLocks/>
            <a:stCxn id="5" idx="3"/>
            <a:endCxn id="12" idx="1"/>
          </p:cNvCxnSpPr>
          <p:nvPr/>
        </p:nvCxnSpPr>
        <p:spPr>
          <a:xfrm>
            <a:off x="2766240" y="3802386"/>
            <a:ext cx="558758" cy="256566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5618F84-ECC1-7F9D-7774-9AECEC7454FB}"/>
              </a:ext>
            </a:extLst>
          </p:cNvPr>
          <p:cNvSpPr/>
          <p:nvPr/>
        </p:nvSpPr>
        <p:spPr>
          <a:xfrm>
            <a:off x="3315648" y="1809542"/>
            <a:ext cx="4749360" cy="64564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3.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Munculnya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Ensiklopedia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3AD9268-C170-EB8D-BD7B-70D209AC5E89}"/>
              </a:ext>
            </a:extLst>
          </p:cNvPr>
          <p:cNvSpPr/>
          <p:nvPr/>
        </p:nvSpPr>
        <p:spPr>
          <a:xfrm>
            <a:off x="3324998" y="131508"/>
            <a:ext cx="4319385" cy="64564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1.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Mencetak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Kitab-Kitab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840CF2D-C133-78C9-CF0D-18EDAD8FBE9E}"/>
              </a:ext>
            </a:extLst>
          </p:cNvPr>
          <p:cNvCxnSpPr>
            <a:cxnSpLocks/>
            <a:stCxn id="5" idx="3"/>
            <a:endCxn id="17" idx="1"/>
          </p:cNvCxnSpPr>
          <p:nvPr/>
        </p:nvCxnSpPr>
        <p:spPr>
          <a:xfrm flipV="1">
            <a:off x="2766240" y="454329"/>
            <a:ext cx="558758" cy="334805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194B534-2414-A1D3-2767-DB7BA487CF6D}"/>
              </a:ext>
            </a:extLst>
          </p:cNvPr>
          <p:cNvCxnSpPr>
            <a:cxnSpLocks/>
            <a:stCxn id="5" idx="3"/>
            <a:endCxn id="16" idx="1"/>
          </p:cNvCxnSpPr>
          <p:nvPr/>
        </p:nvCxnSpPr>
        <p:spPr>
          <a:xfrm flipV="1">
            <a:off x="2766240" y="2132363"/>
            <a:ext cx="549408" cy="167002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5EF93E2-1681-803A-AD96-156E0B623B44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GB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94F5D6-F131-F5AF-4E20-2667C9F0A629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38386797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4DBF0AD-01EE-2659-9301-8A8914531F0B}"/>
              </a:ext>
            </a:extLst>
          </p:cNvPr>
          <p:cNvCxnSpPr>
            <a:cxnSpLocks/>
            <a:stCxn id="84" idx="3"/>
            <a:endCxn id="23" idx="1"/>
          </p:cNvCxnSpPr>
          <p:nvPr/>
        </p:nvCxnSpPr>
        <p:spPr>
          <a:xfrm flipV="1">
            <a:off x="8965641" y="2592962"/>
            <a:ext cx="350392" cy="9619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1DE4B02-B744-F67E-C6CF-374BD6B7B66B}"/>
              </a:ext>
            </a:extLst>
          </p:cNvPr>
          <p:cNvSpPr/>
          <p:nvPr/>
        </p:nvSpPr>
        <p:spPr>
          <a:xfrm>
            <a:off x="186634" y="1906514"/>
            <a:ext cx="2534281" cy="1522486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Mencetak</a:t>
            </a:r>
            <a:r>
              <a:rPr lang="en-GB" sz="2800" b="1" dirty="0">
                <a:solidFill>
                  <a:schemeClr val="bg1"/>
                </a:solidFill>
                <a:latin typeface="Rockwell" panose="02060603020205020403" pitchFamily="18" charset="0"/>
              </a:rPr>
              <a:t> Kitab-Kitab </a:t>
            </a:r>
            <a:r>
              <a:rPr lang="en-GB" sz="28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A8551-362D-1A55-10AE-9BEFFC961B6E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 flipV="1">
            <a:off x="6937984" y="1745497"/>
            <a:ext cx="497722" cy="92226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9288101-6581-5CC2-CFC4-F52D926157FC}"/>
              </a:ext>
            </a:extLst>
          </p:cNvPr>
          <p:cNvCxnSpPr>
            <a:cxnSpLocks/>
            <a:stCxn id="19" idx="3"/>
            <a:endCxn id="84" idx="1"/>
          </p:cNvCxnSpPr>
          <p:nvPr/>
        </p:nvCxnSpPr>
        <p:spPr>
          <a:xfrm>
            <a:off x="6937984" y="2667757"/>
            <a:ext cx="497722" cy="88710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C599102-C780-01F1-561D-635980592A4E}"/>
              </a:ext>
            </a:extLst>
          </p:cNvPr>
          <p:cNvCxnSpPr>
            <a:cxnSpLocks/>
            <a:stCxn id="5" idx="3"/>
            <a:endCxn id="27" idx="1"/>
          </p:cNvCxnSpPr>
          <p:nvPr/>
        </p:nvCxnSpPr>
        <p:spPr>
          <a:xfrm>
            <a:off x="2720915" y="2667757"/>
            <a:ext cx="589162" cy="305521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EAA5B2E-C722-F951-2D69-C38360463AE7}"/>
              </a:ext>
            </a:extLst>
          </p:cNvPr>
          <p:cNvSpPr/>
          <p:nvPr/>
        </p:nvSpPr>
        <p:spPr>
          <a:xfrm>
            <a:off x="3310077" y="191215"/>
            <a:ext cx="8247938" cy="92231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Pencetakan kitab-kitab ulama yang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disusun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oleh ulama zaman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dahulu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penerbitan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ulang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serta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tahkiknya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verifikasi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serta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pengalihannya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naskah-naskah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manuskrip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jarang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beredar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naskah-naskah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cetak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8D7A76F-F1FD-CDE3-0117-F2CB28FB0387}"/>
              </a:ext>
            </a:extLst>
          </p:cNvPr>
          <p:cNvSpPr/>
          <p:nvPr/>
        </p:nvSpPr>
        <p:spPr>
          <a:xfrm>
            <a:off x="3310077" y="2344936"/>
            <a:ext cx="3627907" cy="64564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Mencetak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Kitab-kitab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disusun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ijma'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7630C47-6A24-439D-E513-7274C0F35FD5}"/>
              </a:ext>
            </a:extLst>
          </p:cNvPr>
          <p:cNvSpPr/>
          <p:nvPr/>
        </p:nvSpPr>
        <p:spPr>
          <a:xfrm>
            <a:off x="7435706" y="1222859"/>
            <a:ext cx="4122309" cy="1045275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Al-Ijma’, 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Ibnu Al-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Mundzir</a:t>
            </a:r>
            <a:endParaRPr lang="en-GB" sz="1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Maratib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Al-Ijma’,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Ibnu Hazm</a:t>
            </a:r>
          </a:p>
          <a:p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Naqd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Maratib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Al-Ijma’, 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Ibnu Taimiyah</a:t>
            </a:r>
          </a:p>
          <a:p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Iqna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' fi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Masa'il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Al-Ijma’,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Ibnu Al-Qattan Al-Fasi</a:t>
            </a:r>
          </a:p>
          <a:p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Ijma'at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Al-'Ibadat,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Mu'assasah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Ad-Durar As-Saniyyah 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E722522-AD97-778F-A2B4-C40C5046BC53}"/>
              </a:ext>
            </a:extLst>
          </p:cNvPr>
          <p:cNvSpPr/>
          <p:nvPr/>
        </p:nvSpPr>
        <p:spPr>
          <a:xfrm>
            <a:off x="9316033" y="2349354"/>
            <a:ext cx="2562023" cy="48721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Hanafi: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Bada'i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' As-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Sana'i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',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Hasyiyah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Ibnu Abidin.</a:t>
            </a:r>
            <a:endParaRPr lang="en-GB" sz="1200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9080DD5-745F-CF0F-9EFB-6ACAA967EE1B}"/>
              </a:ext>
            </a:extLst>
          </p:cNvPr>
          <p:cNvSpPr/>
          <p:nvPr/>
        </p:nvSpPr>
        <p:spPr>
          <a:xfrm>
            <a:off x="9316032" y="2911817"/>
            <a:ext cx="2562024" cy="64564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Maliki: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Khalil, Mawahib Al-Jalil, Al-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Mudawwanah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, Al-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Muwatta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’.</a:t>
            </a:r>
            <a:endParaRPr lang="en-GB" sz="1200" i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207536E-2260-36D3-1FB1-5228DB1BD966}"/>
              </a:ext>
            </a:extLst>
          </p:cNvPr>
          <p:cNvSpPr/>
          <p:nvPr/>
        </p:nvSpPr>
        <p:spPr>
          <a:xfrm>
            <a:off x="9316032" y="4185241"/>
            <a:ext cx="2562023" cy="64564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Syafi’i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: Al-Umm,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Tuhfat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Muhtaj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Raudhat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At-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Thalibin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, Al-Hawi. 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D95FDA0-5E73-9C55-D09C-56892D475544}"/>
              </a:ext>
            </a:extLst>
          </p:cNvPr>
          <p:cNvSpPr/>
          <p:nvPr/>
        </p:nvSpPr>
        <p:spPr>
          <a:xfrm>
            <a:off x="9316032" y="3627741"/>
            <a:ext cx="2562023" cy="48721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Hanbali: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Kasyyaf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Qina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’,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Asy-Syarh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Al-Kabir.</a:t>
            </a:r>
            <a:endParaRPr lang="en-GB" sz="1200" i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4087585-622B-A479-6DE6-75320423B8E2}"/>
              </a:ext>
            </a:extLst>
          </p:cNvPr>
          <p:cNvSpPr/>
          <p:nvPr/>
        </p:nvSpPr>
        <p:spPr>
          <a:xfrm>
            <a:off x="3310077" y="5061951"/>
            <a:ext cx="3627907" cy="132204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Mencetak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Buku-buku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bidang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Komparatif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Muqaran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)/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khilaf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'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ali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;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masalah-masalah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khilafiyah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beserta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228C49D-5A42-F712-7467-EC40EDF53DD0}"/>
              </a:ext>
            </a:extLst>
          </p:cNvPr>
          <p:cNvSpPr/>
          <p:nvPr/>
        </p:nvSpPr>
        <p:spPr>
          <a:xfrm>
            <a:off x="7226022" y="4940210"/>
            <a:ext cx="2603778" cy="27424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Awsath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Al-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Mundzir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662C6F5-F229-A4BD-9E53-C6827ACFB957}"/>
              </a:ext>
            </a:extLst>
          </p:cNvPr>
          <p:cNvSpPr/>
          <p:nvPr/>
        </p:nvSpPr>
        <p:spPr>
          <a:xfrm>
            <a:off x="7226022" y="5263030"/>
            <a:ext cx="3821141" cy="27424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Ikhtilaf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Al-Ulama’, 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Al-Wazir Ibnu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Hubairah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6B7C191-0775-7DDA-C1BA-DD1BF572CC0B}"/>
              </a:ext>
            </a:extLst>
          </p:cNvPr>
          <p:cNvSpPr/>
          <p:nvPr/>
        </p:nvSpPr>
        <p:spPr>
          <a:xfrm>
            <a:off x="7226022" y="5585850"/>
            <a:ext cx="4743474" cy="27424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Bidayat Al-Mujtahid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Nihayat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Muqtashid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Ibnu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Rusyd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E5A71B4-6A82-20BA-53F8-39424341D0DB}"/>
              </a:ext>
            </a:extLst>
          </p:cNvPr>
          <p:cNvSpPr/>
          <p:nvPr/>
        </p:nvSpPr>
        <p:spPr>
          <a:xfrm>
            <a:off x="7226022" y="5916360"/>
            <a:ext cx="3015258" cy="27424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Al-Mughni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Ibnu Qudamah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47AC38F-55F1-9038-4416-15B722123936}"/>
              </a:ext>
            </a:extLst>
          </p:cNvPr>
          <p:cNvSpPr/>
          <p:nvPr/>
        </p:nvSpPr>
        <p:spPr>
          <a:xfrm>
            <a:off x="7226022" y="6246870"/>
            <a:ext cx="3627906" cy="27424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Asy-Syarh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Al-Kabir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Ibnu Abi Umar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D641ED0-B0B4-D714-1AE9-7292C0A106F2}"/>
              </a:ext>
            </a:extLst>
          </p:cNvPr>
          <p:cNvCxnSpPr>
            <a:cxnSpLocks/>
            <a:stCxn id="5" idx="3"/>
            <a:endCxn id="18" idx="1"/>
          </p:cNvCxnSpPr>
          <p:nvPr/>
        </p:nvCxnSpPr>
        <p:spPr>
          <a:xfrm flipV="1">
            <a:off x="2720915" y="652373"/>
            <a:ext cx="589162" cy="201538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528A8B0-B1EA-3A43-378D-65BA142D3760}"/>
              </a:ext>
            </a:extLst>
          </p:cNvPr>
          <p:cNvCxnSpPr>
            <a:cxnSpLocks/>
            <a:stCxn id="5" idx="3"/>
            <a:endCxn id="19" idx="1"/>
          </p:cNvCxnSpPr>
          <p:nvPr/>
        </p:nvCxnSpPr>
        <p:spPr>
          <a:xfrm>
            <a:off x="2720915" y="2667757"/>
            <a:ext cx="589162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2CF2F6FA-7917-43D9-F5F2-CC0E2FCD2DDC}"/>
              </a:ext>
            </a:extLst>
          </p:cNvPr>
          <p:cNvSpPr/>
          <p:nvPr/>
        </p:nvSpPr>
        <p:spPr>
          <a:xfrm>
            <a:off x="7435706" y="3232041"/>
            <a:ext cx="1529935" cy="64564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FIQIH MAZHAB</a:t>
            </a:r>
            <a:endParaRPr lang="en-GB" sz="1600" i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74EA212-A7F7-0788-1F28-0D40526CD35E}"/>
              </a:ext>
            </a:extLst>
          </p:cNvPr>
          <p:cNvCxnSpPr>
            <a:cxnSpLocks/>
            <a:stCxn id="84" idx="3"/>
            <a:endCxn id="26" idx="1"/>
          </p:cNvCxnSpPr>
          <p:nvPr/>
        </p:nvCxnSpPr>
        <p:spPr>
          <a:xfrm>
            <a:off x="8965641" y="3554862"/>
            <a:ext cx="350391" cy="3164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D6D66ADE-5D82-7EFC-187B-6719DD363F9F}"/>
              </a:ext>
            </a:extLst>
          </p:cNvPr>
          <p:cNvCxnSpPr>
            <a:cxnSpLocks/>
            <a:stCxn id="84" idx="3"/>
            <a:endCxn id="25" idx="1"/>
          </p:cNvCxnSpPr>
          <p:nvPr/>
        </p:nvCxnSpPr>
        <p:spPr>
          <a:xfrm>
            <a:off x="8965641" y="3554862"/>
            <a:ext cx="350391" cy="9532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E619572-0CDA-C992-8C8E-EAD4FF5F115E}"/>
              </a:ext>
            </a:extLst>
          </p:cNvPr>
          <p:cNvCxnSpPr>
            <a:cxnSpLocks/>
            <a:stCxn id="84" idx="3"/>
            <a:endCxn id="24" idx="1"/>
          </p:cNvCxnSpPr>
          <p:nvPr/>
        </p:nvCxnSpPr>
        <p:spPr>
          <a:xfrm flipV="1">
            <a:off x="8965641" y="3234638"/>
            <a:ext cx="350391" cy="32022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5007217-2E50-027D-94E9-BC6B1CD91C50}"/>
              </a:ext>
            </a:extLst>
          </p:cNvPr>
          <p:cNvCxnSpPr>
            <a:cxnSpLocks/>
            <a:stCxn id="27" idx="3"/>
            <a:endCxn id="32" idx="1"/>
          </p:cNvCxnSpPr>
          <p:nvPr/>
        </p:nvCxnSpPr>
        <p:spPr>
          <a:xfrm>
            <a:off x="6937984" y="5722973"/>
            <a:ext cx="288038" cy="6610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1F0A38F9-95D1-5015-42A1-67CDCC6C536D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6937984" y="5722973"/>
            <a:ext cx="288038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1DDBA0B3-29CB-70B9-1460-331272B12DD5}"/>
              </a:ext>
            </a:extLst>
          </p:cNvPr>
          <p:cNvCxnSpPr>
            <a:cxnSpLocks/>
            <a:stCxn id="27" idx="3"/>
            <a:endCxn id="29" idx="1"/>
          </p:cNvCxnSpPr>
          <p:nvPr/>
        </p:nvCxnSpPr>
        <p:spPr>
          <a:xfrm flipV="1">
            <a:off x="6937984" y="5400154"/>
            <a:ext cx="288038" cy="32281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F945CD14-C09D-68A9-A405-E870485CFF4D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 flipV="1">
            <a:off x="6937984" y="5077334"/>
            <a:ext cx="288038" cy="64563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9BD01A11-038F-131A-E6DD-21B12B5C9216}"/>
              </a:ext>
            </a:extLst>
          </p:cNvPr>
          <p:cNvCxnSpPr>
            <a:cxnSpLocks/>
            <a:stCxn id="27" idx="3"/>
            <a:endCxn id="31" idx="1"/>
          </p:cNvCxnSpPr>
          <p:nvPr/>
        </p:nvCxnSpPr>
        <p:spPr>
          <a:xfrm>
            <a:off x="6937984" y="5722973"/>
            <a:ext cx="288038" cy="33051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377045D-6240-28A2-252A-A09BF3757585}"/>
              </a:ext>
            </a:extLst>
          </p:cNvPr>
          <p:cNvSpPr/>
          <p:nvPr/>
        </p:nvSpPr>
        <p:spPr>
          <a:xfrm>
            <a:off x="9144" y="1540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DB8C5B-B79C-6640-BC81-D7D607244A21}"/>
              </a:ext>
            </a:extLst>
          </p:cNvPr>
          <p:cNvSpPr/>
          <p:nvPr/>
        </p:nvSpPr>
        <p:spPr>
          <a:xfrm>
            <a:off x="1031453" y="1301936"/>
            <a:ext cx="844644" cy="71625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079C9EC-B3C9-5310-681C-9CB0FECB244F}"/>
              </a:ext>
            </a:extLst>
          </p:cNvPr>
          <p:cNvSpPr/>
          <p:nvPr/>
        </p:nvSpPr>
        <p:spPr>
          <a:xfrm>
            <a:off x="15791" y="3901207"/>
            <a:ext cx="2875968" cy="58831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PERPUSTAKAAN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205E373-D244-0098-ECDC-314EB14703BC}"/>
              </a:ext>
            </a:extLst>
          </p:cNvPr>
          <p:cNvCxnSpPr>
            <a:cxnSpLocks/>
            <a:stCxn id="5" idx="2"/>
            <a:endCxn id="22" idx="0"/>
          </p:cNvCxnSpPr>
          <p:nvPr/>
        </p:nvCxnSpPr>
        <p:spPr>
          <a:xfrm>
            <a:off x="1453775" y="3429000"/>
            <a:ext cx="0" cy="47220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0007AA6-7A27-916B-130D-734647B05D6A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41054440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A5DB224-9A13-794B-56E3-018AD2757C18}"/>
              </a:ext>
            </a:extLst>
          </p:cNvPr>
          <p:cNvSpPr/>
          <p:nvPr/>
        </p:nvSpPr>
        <p:spPr>
          <a:xfrm>
            <a:off x="1639614" y="335806"/>
            <a:ext cx="8912772" cy="416209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Penting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Bagi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Penuntut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Bagaimana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Berinteraksi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Perpustakaan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:</a:t>
            </a:r>
          </a:p>
          <a:p>
            <a:pPr algn="just"/>
            <a:endParaRPr lang="en-GB" sz="20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just"/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• Jika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ingin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buku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apa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sesuai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?</a:t>
            </a:r>
          </a:p>
          <a:p>
            <a:pPr algn="just"/>
            <a:endParaRPr lang="en-GB" sz="10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just"/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• Jika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ingin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buku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apa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sesuai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?</a:t>
            </a:r>
          </a:p>
          <a:p>
            <a:pPr algn="just"/>
            <a:endParaRPr lang="en-GB" sz="10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just"/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• Jika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ingin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apakah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termasuk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ijma'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atau tidak,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buku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apa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sesuai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?</a:t>
            </a:r>
          </a:p>
          <a:p>
            <a:pPr algn="just"/>
            <a:endParaRPr lang="en-GB" sz="10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just"/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• Jika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ingin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riwayat-riwayat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dalamnya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buku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apa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sesuai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?</a:t>
            </a:r>
          </a:p>
          <a:p>
            <a:pPr algn="just"/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         …. dan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seterusnya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6389738-4037-10B0-8BC7-6AE70BEBBAD6}"/>
              </a:ext>
            </a:extLst>
          </p:cNvPr>
          <p:cNvSpPr/>
          <p:nvPr/>
        </p:nvSpPr>
        <p:spPr>
          <a:xfrm>
            <a:off x="441434" y="4756456"/>
            <a:ext cx="11309132" cy="176573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Misalnya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seseorang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ingin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mengetahui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“Saya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sudah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merujuk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kitab Al-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Inshaf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Mardawi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saya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menemukan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dalilnya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”.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Padahal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, kitab 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Inshaf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Mardawi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ditulis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menjelaskan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melainkan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menjelaskan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riwayat-riwayat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. Jadi, tidak bisa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dikatakan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Mengapa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disebutkan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 pun </a:t>
            </a:r>
            <a:r>
              <a:rPr lang="en-GB" sz="20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2000" i="1" dirty="0">
                <a:solidFill>
                  <a:schemeClr val="bg1"/>
                </a:solidFill>
                <a:latin typeface="Rockwell" panose="02060603020205020403" pitchFamily="18" charset="0"/>
              </a:rPr>
              <a:t>?” 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Karena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memang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tujuan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penulisannya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B21E0C8-8569-2982-1935-9BB5E106F596}"/>
              </a:ext>
            </a:extLst>
          </p:cNvPr>
          <p:cNvCxnSpPr>
            <a:cxnSpLocks/>
            <a:stCxn id="15" idx="2"/>
            <a:endCxn id="4" idx="0"/>
          </p:cNvCxnSpPr>
          <p:nvPr/>
        </p:nvCxnSpPr>
        <p:spPr>
          <a:xfrm>
            <a:off x="6096000" y="4497902"/>
            <a:ext cx="0" cy="25855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820412F-A4FA-1675-6018-A0870A3D5A84}"/>
              </a:ext>
            </a:extLst>
          </p:cNvPr>
          <p:cNvSpPr/>
          <p:nvPr/>
        </p:nvSpPr>
        <p:spPr>
          <a:xfrm rot="16200000">
            <a:off x="-823155" y="1986965"/>
            <a:ext cx="3388956" cy="859778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Rockwell" panose="02060603020205020403" pitchFamily="18" charset="0"/>
              </a:rPr>
              <a:t>PERPUSTAKAAN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C588E3-A6D9-5DE3-8A0D-538804E12AA7}"/>
              </a:ext>
            </a:extLst>
          </p:cNvPr>
          <p:cNvCxnSpPr>
            <a:cxnSpLocks/>
            <a:stCxn id="10" idx="2"/>
            <a:endCxn id="15" idx="1"/>
          </p:cNvCxnSpPr>
          <p:nvPr/>
        </p:nvCxnSpPr>
        <p:spPr>
          <a:xfrm>
            <a:off x="1301212" y="2416854"/>
            <a:ext cx="338402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9A0AF11-D244-B4A0-477E-6239A3D54EDF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DB86BA-FC25-6A79-59D5-D56996550E20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885050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04AC4-ABE8-4EF0-BC78-DAFC5C864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3F54F63-63BC-3787-38CB-8EAEC550385E}"/>
              </a:ext>
            </a:extLst>
          </p:cNvPr>
          <p:cNvSpPr/>
          <p:nvPr/>
        </p:nvSpPr>
        <p:spPr>
          <a:xfrm>
            <a:off x="5522976" y="2771728"/>
            <a:ext cx="5796663" cy="9617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berafiliasi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Organisasi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Kerja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Sama Islam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disebut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Organisasi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Konferensi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Islam),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kantor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pusatnya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di Jeddah.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8BE428A-785E-A767-FEA6-210E5CF5280F}"/>
              </a:ext>
            </a:extLst>
          </p:cNvPr>
          <p:cNvSpPr/>
          <p:nvPr/>
        </p:nvSpPr>
        <p:spPr>
          <a:xfrm>
            <a:off x="241103" y="2567827"/>
            <a:ext cx="2534281" cy="15026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Munculnya</a:t>
            </a:r>
            <a:r>
              <a:rPr lang="en-GB" sz="28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28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8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E99AB07-EA81-25CC-DDAC-8B4D3ED490E0}"/>
              </a:ext>
            </a:extLst>
          </p:cNvPr>
          <p:cNvCxnSpPr>
            <a:cxnSpLocks/>
            <a:stCxn id="5" idx="3"/>
            <a:endCxn id="52" idx="1"/>
          </p:cNvCxnSpPr>
          <p:nvPr/>
        </p:nvCxnSpPr>
        <p:spPr>
          <a:xfrm>
            <a:off x="2775384" y="3319153"/>
            <a:ext cx="549613" cy="147021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138AED8-89A8-8743-3EB4-FF2B5CD3FE56}"/>
              </a:ext>
            </a:extLst>
          </p:cNvPr>
          <p:cNvSpPr/>
          <p:nvPr/>
        </p:nvSpPr>
        <p:spPr>
          <a:xfrm>
            <a:off x="3324997" y="1606097"/>
            <a:ext cx="7994642" cy="96173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Sebab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Mengingat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masalah-masalah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baru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mustajiddat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 dan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kadang-kadang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kerumitan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cukup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dikeluarkan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fatwa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individu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ulama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saja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F40990-EDE3-96CF-A4C8-469EA73F8DF3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 flipV="1">
            <a:off x="2775384" y="2086962"/>
            <a:ext cx="549613" cy="123219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969DEC5-E007-D26D-6C56-D047407290EE}"/>
              </a:ext>
            </a:extLst>
          </p:cNvPr>
          <p:cNvCxnSpPr>
            <a:cxnSpLocks/>
            <a:stCxn id="52" idx="3"/>
            <a:endCxn id="3" idx="1"/>
          </p:cNvCxnSpPr>
          <p:nvPr/>
        </p:nvCxnSpPr>
        <p:spPr>
          <a:xfrm flipV="1">
            <a:off x="5102352" y="3252593"/>
            <a:ext cx="420624" cy="153677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55478B2-AAF3-869B-4296-7626F915CFFB}"/>
              </a:ext>
            </a:extLst>
          </p:cNvPr>
          <p:cNvSpPr/>
          <p:nvPr/>
        </p:nvSpPr>
        <p:spPr>
          <a:xfrm>
            <a:off x="5522974" y="3836222"/>
            <a:ext cx="5796664" cy="96173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berafiliasi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Rabithah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Al-Alam Al-Islami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(Liga Dunia Islam),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kantor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pusatnya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di Mekah.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A26E932-8DD2-9A0B-452D-D2DC54A7012B}"/>
              </a:ext>
            </a:extLst>
          </p:cNvPr>
          <p:cNvSpPr/>
          <p:nvPr/>
        </p:nvSpPr>
        <p:spPr>
          <a:xfrm>
            <a:off x="5522975" y="4899088"/>
            <a:ext cx="5796664" cy="10628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regional 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atau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khusus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negara,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mencakup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ulama India,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Islam di Kairo,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Sudan,Majlis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Ulama Indonesia (MUI) 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3E9CFD6-B246-526B-5C07-DEC9D04CBEAC}"/>
              </a:ext>
            </a:extLst>
          </p:cNvPr>
          <p:cNvCxnSpPr>
            <a:cxnSpLocks/>
            <a:stCxn id="52" idx="3"/>
            <a:endCxn id="11" idx="1"/>
          </p:cNvCxnSpPr>
          <p:nvPr/>
        </p:nvCxnSpPr>
        <p:spPr>
          <a:xfrm flipV="1">
            <a:off x="5102352" y="4317087"/>
            <a:ext cx="420622" cy="47227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AB76533-59BC-E553-4EF2-094FE95E39D6}"/>
              </a:ext>
            </a:extLst>
          </p:cNvPr>
          <p:cNvCxnSpPr>
            <a:cxnSpLocks/>
            <a:stCxn id="52" idx="3"/>
            <a:endCxn id="12" idx="1"/>
          </p:cNvCxnSpPr>
          <p:nvPr/>
        </p:nvCxnSpPr>
        <p:spPr>
          <a:xfrm>
            <a:off x="5102352" y="4789365"/>
            <a:ext cx="420623" cy="64115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D1881D4-2D8D-15B9-D8E4-C3DF65B0DF9E}"/>
              </a:ext>
            </a:extLst>
          </p:cNvPr>
          <p:cNvSpPr/>
          <p:nvPr/>
        </p:nvSpPr>
        <p:spPr>
          <a:xfrm>
            <a:off x="3324998" y="264814"/>
            <a:ext cx="8003990" cy="11373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badan-badan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ilmiah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di mana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sejumlah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ulama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berkumpul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meninjau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masalah-masalah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mengeluarkan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keputusan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atau fatwa.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Umumnya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keputusan-keputusan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dikeluarkan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suara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mayoritas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dan tidak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harus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ijma'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anggota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CA350B3-98C6-8DA7-6143-F47BA748C44D}"/>
              </a:ext>
            </a:extLst>
          </p:cNvPr>
          <p:cNvCxnSpPr>
            <a:cxnSpLocks/>
            <a:stCxn id="5" idx="3"/>
            <a:endCxn id="38" idx="1"/>
          </p:cNvCxnSpPr>
          <p:nvPr/>
        </p:nvCxnSpPr>
        <p:spPr>
          <a:xfrm flipV="1">
            <a:off x="2775384" y="833505"/>
            <a:ext cx="549614" cy="248564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AF1C92-4062-D039-C9F7-773060D40456}"/>
              </a:ext>
            </a:extLst>
          </p:cNvPr>
          <p:cNvSpPr/>
          <p:nvPr/>
        </p:nvSpPr>
        <p:spPr>
          <a:xfrm>
            <a:off x="1085921" y="1962687"/>
            <a:ext cx="844644" cy="71625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9171364-EA45-69F8-4DCD-06BF93E559AB}"/>
              </a:ext>
            </a:extLst>
          </p:cNvPr>
          <p:cNvSpPr/>
          <p:nvPr/>
        </p:nvSpPr>
        <p:spPr>
          <a:xfrm>
            <a:off x="5522974" y="6071058"/>
            <a:ext cx="5796663" cy="6205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Organisasi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Konferensi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Islam,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disebut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Internasional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Majma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' 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Fiqhi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Ad-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Dawli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).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6499CA06-6265-B96D-027F-90D38DFB9344}"/>
              </a:ext>
            </a:extLst>
          </p:cNvPr>
          <p:cNvSpPr/>
          <p:nvPr/>
        </p:nvSpPr>
        <p:spPr>
          <a:xfrm>
            <a:off x="3324997" y="4308500"/>
            <a:ext cx="1777355" cy="96173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C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ONTOHNYA</a:t>
            </a:r>
            <a:endParaRPr lang="en-GB" sz="1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35ABACB-2563-A434-0C21-B7E3F19E89F6}"/>
              </a:ext>
            </a:extLst>
          </p:cNvPr>
          <p:cNvCxnSpPr>
            <a:cxnSpLocks/>
            <a:stCxn id="52" idx="3"/>
            <a:endCxn id="24" idx="1"/>
          </p:cNvCxnSpPr>
          <p:nvPr/>
        </p:nvCxnSpPr>
        <p:spPr>
          <a:xfrm>
            <a:off x="5102352" y="4789365"/>
            <a:ext cx="420622" cy="159196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0EE63D9-6BBF-493D-2694-5509413199AE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E02CC66-9A4B-7F81-F87D-27199CE05AC2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054554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88A95-E8AD-CD1D-F5FF-94BDCB01C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E520B8F-16CD-72A4-35D2-78C23681D3BD}"/>
              </a:ext>
            </a:extLst>
          </p:cNvPr>
          <p:cNvCxnSpPr>
            <a:cxnSpLocks/>
            <a:stCxn id="5" idx="3"/>
            <a:endCxn id="11" idx="1"/>
          </p:cNvCxnSpPr>
          <p:nvPr/>
        </p:nvCxnSpPr>
        <p:spPr>
          <a:xfrm flipV="1">
            <a:off x="2766240" y="2436468"/>
            <a:ext cx="558758" cy="155794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E686EDA-C767-34F6-6851-40617F80554F}"/>
              </a:ext>
            </a:extLst>
          </p:cNvPr>
          <p:cNvSpPr/>
          <p:nvPr/>
        </p:nvSpPr>
        <p:spPr>
          <a:xfrm>
            <a:off x="231959" y="3311718"/>
            <a:ext cx="2534281" cy="136538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Munculnya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Ensiklopedia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127049C-EDAF-FD9E-9718-40A9EAA4EA7D}"/>
              </a:ext>
            </a:extLst>
          </p:cNvPr>
          <p:cNvCxnSpPr>
            <a:cxnSpLocks/>
            <a:stCxn id="11" idx="3"/>
            <a:endCxn id="34" idx="1"/>
          </p:cNvCxnSpPr>
          <p:nvPr/>
        </p:nvCxnSpPr>
        <p:spPr>
          <a:xfrm flipV="1">
            <a:off x="4709366" y="1482695"/>
            <a:ext cx="383842" cy="9537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E41AF1-5231-7683-6C2C-3C23CC5BB53D}"/>
              </a:ext>
            </a:extLst>
          </p:cNvPr>
          <p:cNvCxnSpPr>
            <a:cxnSpLocks/>
            <a:stCxn id="11" idx="3"/>
            <a:endCxn id="35" idx="1"/>
          </p:cNvCxnSpPr>
          <p:nvPr/>
        </p:nvCxnSpPr>
        <p:spPr>
          <a:xfrm>
            <a:off x="4709366" y="2436468"/>
            <a:ext cx="383842" cy="72108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CFF7E9-C559-2CC7-960D-1C5412DFB9DD}"/>
              </a:ext>
            </a:extLst>
          </p:cNvPr>
          <p:cNvCxnSpPr>
            <a:cxnSpLocks/>
            <a:stCxn id="11" idx="3"/>
            <a:endCxn id="33" idx="1"/>
          </p:cNvCxnSpPr>
          <p:nvPr/>
        </p:nvCxnSpPr>
        <p:spPr>
          <a:xfrm>
            <a:off x="4709366" y="2436468"/>
            <a:ext cx="383842" cy="131722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31DC4D-2AD7-8179-84CF-99A099073D86}"/>
              </a:ext>
            </a:extLst>
          </p:cNvPr>
          <p:cNvCxnSpPr>
            <a:cxnSpLocks/>
            <a:stCxn id="5" idx="3"/>
            <a:endCxn id="20" idx="1"/>
          </p:cNvCxnSpPr>
          <p:nvPr/>
        </p:nvCxnSpPr>
        <p:spPr>
          <a:xfrm>
            <a:off x="2766240" y="3994410"/>
            <a:ext cx="558758" cy="250929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C05853D-D3FF-66DD-9F6D-732EC46E2A49}"/>
              </a:ext>
            </a:extLst>
          </p:cNvPr>
          <p:cNvSpPr/>
          <p:nvPr/>
        </p:nvSpPr>
        <p:spPr>
          <a:xfrm>
            <a:off x="5093208" y="3559596"/>
            <a:ext cx="6612837" cy="38818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Ensiklopedia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Kuwait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Mawsu'ah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Fiqhiyah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Al-Kuwaitiyah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CD62A2C-15D7-2110-5032-7CFF8268C7C6}"/>
              </a:ext>
            </a:extLst>
          </p:cNvPr>
          <p:cNvSpPr/>
          <p:nvPr/>
        </p:nvSpPr>
        <p:spPr>
          <a:xfrm>
            <a:off x="5093208" y="938420"/>
            <a:ext cx="6612837" cy="10885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Ensiklopedia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Hukum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Thaharah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Mawsu'at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Ahkam At-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Thaharah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Ensiklopedia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Transaksi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Keuangan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: Asal dan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Kontemporer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Mawsu'at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Mu'amalat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Al-Maliyah: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Ashalatan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Mu'asharatan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Syekh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Dubayan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Ad-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Dubayan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0FDCA53-AACD-26AA-A4F7-BA90724E01D9}"/>
              </a:ext>
            </a:extLst>
          </p:cNvPr>
          <p:cNvSpPr/>
          <p:nvPr/>
        </p:nvSpPr>
        <p:spPr>
          <a:xfrm>
            <a:off x="5093208" y="2834728"/>
            <a:ext cx="6612837" cy="64564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Ensiklopedia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Kontemporer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Mawsu'at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Qadhaya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Fiqhiyah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Mu'ashirah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).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FDD768E-D6D5-38FC-A12E-AB7B7F1DD2F8}"/>
              </a:ext>
            </a:extLst>
          </p:cNvPr>
          <p:cNvCxnSpPr>
            <a:cxnSpLocks/>
            <a:stCxn id="5" idx="3"/>
            <a:endCxn id="18" idx="1"/>
          </p:cNvCxnSpPr>
          <p:nvPr/>
        </p:nvCxnSpPr>
        <p:spPr>
          <a:xfrm flipV="1">
            <a:off x="2766240" y="483025"/>
            <a:ext cx="558758" cy="351138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AFF2163-9896-485C-E74B-B4EC5C8A040E}"/>
              </a:ext>
            </a:extLst>
          </p:cNvPr>
          <p:cNvCxnSpPr>
            <a:cxnSpLocks/>
            <a:stCxn id="11" idx="3"/>
            <a:endCxn id="19" idx="1"/>
          </p:cNvCxnSpPr>
          <p:nvPr/>
        </p:nvCxnSpPr>
        <p:spPr>
          <a:xfrm flipV="1">
            <a:off x="4709366" y="2432681"/>
            <a:ext cx="383842" cy="378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381E009-A4EA-C09A-C1C5-B278F4A890C7}"/>
              </a:ext>
            </a:extLst>
          </p:cNvPr>
          <p:cNvSpPr/>
          <p:nvPr/>
        </p:nvSpPr>
        <p:spPr>
          <a:xfrm>
            <a:off x="3324998" y="160204"/>
            <a:ext cx="8304476" cy="64564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Ensiklopedia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ditulis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di era modern ini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bertujuan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mengumpulkan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khilaf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'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ali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disusun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alfabetis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C7E3360-D394-1BB2-5284-82CE20131880}"/>
              </a:ext>
            </a:extLst>
          </p:cNvPr>
          <p:cNvSpPr/>
          <p:nvPr/>
        </p:nvSpPr>
        <p:spPr>
          <a:xfrm>
            <a:off x="5093208" y="2109860"/>
            <a:ext cx="6612837" cy="64564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Al-Jami' fi 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Washaya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Al-Awqaf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Hibbat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Syekh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Khalid Al-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Musyaiqih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4AB507-21A4-730F-5929-26E7F89244C9}"/>
              </a:ext>
            </a:extLst>
          </p:cNvPr>
          <p:cNvSpPr/>
          <p:nvPr/>
        </p:nvSpPr>
        <p:spPr>
          <a:xfrm>
            <a:off x="3324998" y="6309607"/>
            <a:ext cx="6148241" cy="38818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Contoh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Versi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Elektronik: Jami' Al-Fiqh Al-Islami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64453B5-CFC4-C0D1-7EC6-3BD3F3749322}"/>
              </a:ext>
            </a:extLst>
          </p:cNvPr>
          <p:cNvSpPr/>
          <p:nvPr/>
        </p:nvSpPr>
        <p:spPr>
          <a:xfrm>
            <a:off x="1076778" y="2708318"/>
            <a:ext cx="844644" cy="71625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C56A2F-6765-12B4-030E-48EE46053C35}"/>
              </a:ext>
            </a:extLst>
          </p:cNvPr>
          <p:cNvSpPr/>
          <p:nvPr/>
        </p:nvSpPr>
        <p:spPr>
          <a:xfrm>
            <a:off x="5859280" y="4102500"/>
            <a:ext cx="6100762" cy="20331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Ensiklopedia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mengumpulkan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masalah-masalah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empat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bertujuan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memperluas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mengumpulkan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"Yang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mu'tamad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dipegang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Hanafiyah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adalah ini, yang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mu'tamad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Malikiyah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adalah ini, yang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mu'tamad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Syafi'iyah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adalah ini, dan yang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mu'tamad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Hanabilah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adalah ini."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Kadang-kadang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menyebutkan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dalil-dalil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ringkas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mencakup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tidak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benar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sepenuhnya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mengandalkan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kitab ini untuk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tahrir al-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menetapkan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pandangan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). </a:t>
            </a:r>
          </a:p>
          <a:p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 </a:t>
            </a:r>
          </a:p>
          <a:p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Metode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penyusunannya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huruf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alfabet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bab.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endParaRPr lang="en-GB" sz="12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95E1C87-C254-D778-6DA0-F0DE01B24A04}"/>
              </a:ext>
            </a:extLst>
          </p:cNvPr>
          <p:cNvSpPr/>
          <p:nvPr/>
        </p:nvSpPr>
        <p:spPr>
          <a:xfrm>
            <a:off x="3324998" y="2014188"/>
            <a:ext cx="1384368" cy="84456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CONTOH VERSI CETAK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2247183-C0BA-4A4B-2244-49AE2C79D62E}"/>
              </a:ext>
            </a:extLst>
          </p:cNvPr>
          <p:cNvCxnSpPr>
            <a:cxnSpLocks/>
          </p:cNvCxnSpPr>
          <p:nvPr/>
        </p:nvCxnSpPr>
        <p:spPr>
          <a:xfrm>
            <a:off x="8399627" y="3947785"/>
            <a:ext cx="0" cy="17398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A73A415-44B3-262F-0869-F1D5C91086CD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39B1D0-6CA2-BD10-39B4-1CE425601B9D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2552010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2054-BAEF-0492-046C-B702A9AD9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26529A9-66AD-CDA0-12DA-80422C7B8C4D}"/>
              </a:ext>
            </a:extLst>
          </p:cNvPr>
          <p:cNvCxnSpPr>
            <a:cxnSpLocks/>
            <a:stCxn id="5" idx="3"/>
            <a:endCxn id="20" idx="1"/>
          </p:cNvCxnSpPr>
          <p:nvPr/>
        </p:nvCxnSpPr>
        <p:spPr>
          <a:xfrm flipV="1">
            <a:off x="2952093" y="1026130"/>
            <a:ext cx="555408" cy="119553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78D4E1-03F3-CDBB-71E3-2F633F66BA5E}"/>
              </a:ext>
            </a:extLst>
          </p:cNvPr>
          <p:cNvSpPr/>
          <p:nvPr/>
        </p:nvSpPr>
        <p:spPr>
          <a:xfrm>
            <a:off x="417812" y="1184033"/>
            <a:ext cx="2534281" cy="2075254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Majalah-Majalah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EC9C4F6-B39D-D91C-B12F-7546E697027B}"/>
              </a:ext>
            </a:extLst>
          </p:cNvPr>
          <p:cNvCxnSpPr>
            <a:cxnSpLocks/>
            <a:stCxn id="5" idx="3"/>
            <a:endCxn id="22" idx="0"/>
          </p:cNvCxnSpPr>
          <p:nvPr/>
        </p:nvCxnSpPr>
        <p:spPr>
          <a:xfrm>
            <a:off x="2952093" y="2221660"/>
            <a:ext cx="555408" cy="120733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B097A11-A369-7ECF-E449-9A38985C88A3}"/>
              </a:ext>
            </a:extLst>
          </p:cNvPr>
          <p:cNvSpPr/>
          <p:nvPr/>
        </p:nvSpPr>
        <p:spPr>
          <a:xfrm>
            <a:off x="4579838" y="3452751"/>
            <a:ext cx="6575842" cy="645641"/>
          </a:xfrm>
          <a:prstGeom prst="round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Majelis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Rabithah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 juga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memiliki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majalah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dicetak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  <a:ea typeface="Inter"/>
                <a:cs typeface="Inter"/>
              </a:rPr>
              <a:t>. </a:t>
            </a:r>
            <a:endParaRPr lang="en-GB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F59A78A-1AC3-1A52-67B4-06C26D69826F}"/>
              </a:ext>
            </a:extLst>
          </p:cNvPr>
          <p:cNvSpPr/>
          <p:nvPr/>
        </p:nvSpPr>
        <p:spPr>
          <a:xfrm>
            <a:off x="4576790" y="4229706"/>
            <a:ext cx="6578890" cy="2143662"/>
          </a:xfrm>
          <a:prstGeom prst="round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Internasional ini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mengeluarkan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keputusan-keputusan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dicetak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jilid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situs web, dan juga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majalah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sangat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besar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berisi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diskusi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bahkan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sesi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Majalah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Majelis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Islam Internasional, Anda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menemukan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jilidnya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berisi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penelitian-penelitian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B7EBC4C-2D4F-DA74-336A-0249578E74EC}"/>
              </a:ext>
            </a:extLst>
          </p:cNvPr>
          <p:cNvSpPr/>
          <p:nvPr/>
        </p:nvSpPr>
        <p:spPr>
          <a:xfrm>
            <a:off x="3507501" y="703309"/>
            <a:ext cx="8028620" cy="645641"/>
          </a:xfrm>
          <a:prstGeom prst="round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Majalah-majalah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majalah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berfokus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CBB1DDB-ED6A-AC69-B6D9-149ECEDF2535}"/>
              </a:ext>
            </a:extLst>
          </p:cNvPr>
          <p:cNvSpPr/>
          <p:nvPr/>
        </p:nvSpPr>
        <p:spPr>
          <a:xfrm>
            <a:off x="4579838" y="1898839"/>
            <a:ext cx="6572794" cy="645641"/>
          </a:xfrm>
          <a:prstGeom prst="round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Majalah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Asosiasi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Saudi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Majallat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Jam'iyah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Fiqhiyah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As-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Sa'udiyah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AB0649E-4CE1-1F25-A83A-11AD4F72DBA4}"/>
              </a:ext>
            </a:extLst>
          </p:cNvPr>
          <p:cNvSpPr/>
          <p:nvPr/>
        </p:nvSpPr>
        <p:spPr>
          <a:xfrm rot="16200000">
            <a:off x="2889999" y="3106179"/>
            <a:ext cx="1880645" cy="645641"/>
          </a:xfrm>
          <a:prstGeom prst="round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C656A66-FFB4-5073-CEED-3BDF63E94F21}"/>
              </a:ext>
            </a:extLst>
          </p:cNvPr>
          <p:cNvSpPr/>
          <p:nvPr/>
        </p:nvSpPr>
        <p:spPr>
          <a:xfrm>
            <a:off x="4576790" y="2675796"/>
            <a:ext cx="6575842" cy="645641"/>
          </a:xfrm>
          <a:prstGeom prst="round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Majalah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Kontemporer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Majallat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Buhuts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Fiqhiyah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Mu'ashirah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766AEB4-7498-2A65-0818-8360FD51545E}"/>
              </a:ext>
            </a:extLst>
          </p:cNvPr>
          <p:cNvSpPr/>
          <p:nvPr/>
        </p:nvSpPr>
        <p:spPr>
          <a:xfrm>
            <a:off x="1262631" y="583128"/>
            <a:ext cx="844644" cy="71625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3E6B179-0310-178A-5014-F8B4BB239558}"/>
              </a:ext>
            </a:extLst>
          </p:cNvPr>
          <p:cNvCxnSpPr>
            <a:cxnSpLocks/>
            <a:stCxn id="22" idx="2"/>
            <a:endCxn id="21" idx="1"/>
          </p:cNvCxnSpPr>
          <p:nvPr/>
        </p:nvCxnSpPr>
        <p:spPr>
          <a:xfrm flipV="1">
            <a:off x="4153142" y="2221660"/>
            <a:ext cx="426696" cy="120733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064B983-4BDB-0349-BCEC-F98A04C57AF2}"/>
              </a:ext>
            </a:extLst>
          </p:cNvPr>
          <p:cNvCxnSpPr>
            <a:cxnSpLocks/>
            <a:stCxn id="22" idx="2"/>
            <a:endCxn id="25" idx="1"/>
          </p:cNvCxnSpPr>
          <p:nvPr/>
        </p:nvCxnSpPr>
        <p:spPr>
          <a:xfrm flipV="1">
            <a:off x="4153142" y="2998617"/>
            <a:ext cx="423648" cy="43038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DE6D07C-5BC7-23AB-906A-DEBE0BAE272B}"/>
              </a:ext>
            </a:extLst>
          </p:cNvPr>
          <p:cNvCxnSpPr>
            <a:cxnSpLocks/>
            <a:stCxn id="22" idx="2"/>
            <a:endCxn id="17" idx="1"/>
          </p:cNvCxnSpPr>
          <p:nvPr/>
        </p:nvCxnSpPr>
        <p:spPr>
          <a:xfrm>
            <a:off x="4153142" y="3428999"/>
            <a:ext cx="426696" cy="34657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0104B49-07F5-A16E-3C5F-EC2010BBF578}"/>
              </a:ext>
            </a:extLst>
          </p:cNvPr>
          <p:cNvCxnSpPr>
            <a:cxnSpLocks/>
            <a:stCxn id="22" idx="2"/>
            <a:endCxn id="18" idx="1"/>
          </p:cNvCxnSpPr>
          <p:nvPr/>
        </p:nvCxnSpPr>
        <p:spPr>
          <a:xfrm>
            <a:off x="4153142" y="3428999"/>
            <a:ext cx="423648" cy="187253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966C93-99B2-EFC9-F212-E1A1D880DC20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1B5C40D-0FEE-9DCC-293B-354FF3FE7333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8259830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CBA23-9D2D-D097-8118-11B47235E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CE8B558-3356-3F3C-21EF-383225D5B65B}"/>
              </a:ext>
            </a:extLst>
          </p:cNvPr>
          <p:cNvSpPr/>
          <p:nvPr/>
        </p:nvSpPr>
        <p:spPr>
          <a:xfrm>
            <a:off x="707447" y="2143073"/>
            <a:ext cx="2534281" cy="1709282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Dibuatnya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Situs Web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di Internet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EE0F782-F585-D60B-F414-870C6B6F50A2}"/>
              </a:ext>
            </a:extLst>
          </p:cNvPr>
          <p:cNvCxnSpPr>
            <a:cxnSpLocks/>
            <a:stCxn id="49" idx="3"/>
            <a:endCxn id="20" idx="1"/>
          </p:cNvCxnSpPr>
          <p:nvPr/>
        </p:nvCxnSpPr>
        <p:spPr>
          <a:xfrm flipV="1">
            <a:off x="5568106" y="1569107"/>
            <a:ext cx="821141" cy="35379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15F69-B58B-13D5-7B4E-08FE8F57511E}"/>
              </a:ext>
            </a:extLst>
          </p:cNvPr>
          <p:cNvSpPr/>
          <p:nvPr/>
        </p:nvSpPr>
        <p:spPr>
          <a:xfrm>
            <a:off x="6389247" y="2078627"/>
            <a:ext cx="375372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Multaqa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Fiqhi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58B1F0A-9CA0-0DFF-1B09-EBE82598BE59}"/>
              </a:ext>
            </a:extLst>
          </p:cNvPr>
          <p:cNvCxnSpPr>
            <a:cxnSpLocks/>
            <a:stCxn id="49" idx="3"/>
            <a:endCxn id="8" idx="1"/>
          </p:cNvCxnSpPr>
          <p:nvPr/>
        </p:nvCxnSpPr>
        <p:spPr>
          <a:xfrm>
            <a:off x="5568106" y="1922899"/>
            <a:ext cx="821141" cy="50172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9CA74E7-2508-0B26-5DAD-210CCC9331F5}"/>
              </a:ext>
            </a:extLst>
          </p:cNvPr>
          <p:cNvCxnSpPr>
            <a:cxnSpLocks/>
            <a:stCxn id="48" idx="3"/>
            <a:endCxn id="24" idx="1"/>
          </p:cNvCxnSpPr>
          <p:nvPr/>
        </p:nvCxnSpPr>
        <p:spPr>
          <a:xfrm flipV="1">
            <a:off x="5568106" y="3279262"/>
            <a:ext cx="811791" cy="85554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98FD153-8901-F97D-76C4-8BDCADA41DC3}"/>
              </a:ext>
            </a:extLst>
          </p:cNvPr>
          <p:cNvCxnSpPr>
            <a:cxnSpLocks/>
            <a:stCxn id="48" idx="3"/>
            <a:endCxn id="23" idx="1"/>
          </p:cNvCxnSpPr>
          <p:nvPr/>
        </p:nvCxnSpPr>
        <p:spPr>
          <a:xfrm>
            <a:off x="5568106" y="4134808"/>
            <a:ext cx="821141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BC347F0-0E82-F09D-69E0-D6AA5405D09E}"/>
              </a:ext>
            </a:extLst>
          </p:cNvPr>
          <p:cNvCxnSpPr>
            <a:cxnSpLocks/>
            <a:stCxn id="48" idx="3"/>
            <a:endCxn id="25" idx="1"/>
          </p:cNvCxnSpPr>
          <p:nvPr/>
        </p:nvCxnSpPr>
        <p:spPr>
          <a:xfrm>
            <a:off x="5568106" y="4134808"/>
            <a:ext cx="821141" cy="85464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57A79BE-5BB8-9586-AA20-091ADA35C6F2}"/>
              </a:ext>
            </a:extLst>
          </p:cNvPr>
          <p:cNvCxnSpPr>
            <a:cxnSpLocks/>
            <a:stCxn id="5" idx="3"/>
            <a:endCxn id="48" idx="1"/>
          </p:cNvCxnSpPr>
          <p:nvPr/>
        </p:nvCxnSpPr>
        <p:spPr>
          <a:xfrm>
            <a:off x="3241728" y="2997714"/>
            <a:ext cx="603888" cy="113709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D184C3D-6D04-6FC5-ABB6-DEECF3366BCE}"/>
              </a:ext>
            </a:extLst>
          </p:cNvPr>
          <p:cNvCxnSpPr>
            <a:cxnSpLocks/>
            <a:stCxn id="5" idx="3"/>
            <a:endCxn id="49" idx="1"/>
          </p:cNvCxnSpPr>
          <p:nvPr/>
        </p:nvCxnSpPr>
        <p:spPr>
          <a:xfrm flipV="1">
            <a:off x="3241728" y="1922899"/>
            <a:ext cx="603888" cy="107481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8BB63EB-659A-B58D-A4E7-40F57796F769}"/>
              </a:ext>
            </a:extLst>
          </p:cNvPr>
          <p:cNvSpPr/>
          <p:nvPr/>
        </p:nvSpPr>
        <p:spPr>
          <a:xfrm>
            <a:off x="6389247" y="1223113"/>
            <a:ext cx="375372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Asy-Syabakah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Fiqhiyah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6371F25-335E-D74C-01B8-501FB0D2BD6D}"/>
              </a:ext>
            </a:extLst>
          </p:cNvPr>
          <p:cNvSpPr/>
          <p:nvPr/>
        </p:nvSpPr>
        <p:spPr>
          <a:xfrm>
            <a:off x="6389247" y="3788814"/>
            <a:ext cx="172249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Email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670996C-0DB4-88EC-CA97-A195F2014E81}"/>
              </a:ext>
            </a:extLst>
          </p:cNvPr>
          <p:cNvSpPr/>
          <p:nvPr/>
        </p:nvSpPr>
        <p:spPr>
          <a:xfrm>
            <a:off x="6379897" y="2933268"/>
            <a:ext cx="172249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Telepon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E672F95-ED09-6349-0C2A-718C9AF7EB9A}"/>
              </a:ext>
            </a:extLst>
          </p:cNvPr>
          <p:cNvSpPr/>
          <p:nvPr/>
        </p:nvSpPr>
        <p:spPr>
          <a:xfrm>
            <a:off x="6389247" y="4643454"/>
            <a:ext cx="172249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WhatsApp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883A4FA-1ACF-EC2C-5D12-867DC7F78F6E}"/>
              </a:ext>
            </a:extLst>
          </p:cNvPr>
          <p:cNvSpPr/>
          <p:nvPr/>
        </p:nvSpPr>
        <p:spPr>
          <a:xfrm>
            <a:off x="1552266" y="1552635"/>
            <a:ext cx="844644" cy="71625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7C6AA9D4-B2DA-8693-0088-5432B5788A36}"/>
              </a:ext>
            </a:extLst>
          </p:cNvPr>
          <p:cNvSpPr/>
          <p:nvPr/>
        </p:nvSpPr>
        <p:spPr>
          <a:xfrm>
            <a:off x="3845616" y="3788814"/>
            <a:ext cx="172249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Interaktif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0ACFAD2-7ED6-C162-B80E-D8E1DFEC57E8}"/>
              </a:ext>
            </a:extLst>
          </p:cNvPr>
          <p:cNvSpPr/>
          <p:nvPr/>
        </p:nvSpPr>
        <p:spPr>
          <a:xfrm>
            <a:off x="3845616" y="1576905"/>
            <a:ext cx="172249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Sistus</a:t>
            </a: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Web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EB7A25-2050-AEAD-3314-F0255553F788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CC621A-D68D-B3D8-BF4D-B7A9B4A07912}"/>
              </a:ext>
            </a:extLst>
          </p:cNvPr>
          <p:cNvSpPr/>
          <p:nvPr/>
        </p:nvSpPr>
        <p:spPr>
          <a:xfrm>
            <a:off x="8336919" y="2933268"/>
            <a:ext cx="172249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Telegram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14A69E6-E941-9DEA-51E5-9F63E65ACF21}"/>
              </a:ext>
            </a:extLst>
          </p:cNvPr>
          <p:cNvSpPr/>
          <p:nvPr/>
        </p:nvSpPr>
        <p:spPr>
          <a:xfrm>
            <a:off x="8336919" y="3788814"/>
            <a:ext cx="172249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Televisi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8434CF1-9065-FA96-A5A0-291FBBB84E78}"/>
              </a:ext>
            </a:extLst>
          </p:cNvPr>
          <p:cNvSpPr/>
          <p:nvPr/>
        </p:nvSpPr>
        <p:spPr>
          <a:xfrm>
            <a:off x="8336919" y="4643454"/>
            <a:ext cx="172249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Live FB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C9005AC-5522-A022-5EA7-B9B7324E9BCA}"/>
              </a:ext>
            </a:extLst>
          </p:cNvPr>
          <p:cNvSpPr/>
          <p:nvPr/>
        </p:nvSpPr>
        <p:spPr>
          <a:xfrm>
            <a:off x="10284591" y="3783341"/>
            <a:ext cx="1722490" cy="6919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Sosial Media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lainnya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80E1A76-9281-2A17-2FE5-CFF8931E4C2A}"/>
              </a:ext>
            </a:extLst>
          </p:cNvPr>
          <p:cNvCxnSpPr>
            <a:cxnSpLocks/>
            <a:stCxn id="23" idx="3"/>
            <a:endCxn id="16" idx="1"/>
          </p:cNvCxnSpPr>
          <p:nvPr/>
        </p:nvCxnSpPr>
        <p:spPr>
          <a:xfrm>
            <a:off x="8111737" y="4134808"/>
            <a:ext cx="225182" cy="0"/>
          </a:xfrm>
          <a:prstGeom prst="straightConnector1">
            <a:avLst/>
          </a:prstGeom>
          <a:ln w="444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07A041A-CE21-D4FB-D9E1-14DD8A3254FC}"/>
              </a:ext>
            </a:extLst>
          </p:cNvPr>
          <p:cNvCxnSpPr>
            <a:cxnSpLocks/>
            <a:stCxn id="24" idx="3"/>
            <a:endCxn id="6" idx="1"/>
          </p:cNvCxnSpPr>
          <p:nvPr/>
        </p:nvCxnSpPr>
        <p:spPr>
          <a:xfrm>
            <a:off x="8102387" y="3279262"/>
            <a:ext cx="234532" cy="0"/>
          </a:xfrm>
          <a:prstGeom prst="straightConnector1">
            <a:avLst/>
          </a:prstGeom>
          <a:ln w="444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9697FD1-74BE-C95C-B590-A8C92F2E9362}"/>
              </a:ext>
            </a:extLst>
          </p:cNvPr>
          <p:cNvCxnSpPr>
            <a:cxnSpLocks/>
            <a:stCxn id="25" idx="3"/>
            <a:endCxn id="17" idx="1"/>
          </p:cNvCxnSpPr>
          <p:nvPr/>
        </p:nvCxnSpPr>
        <p:spPr>
          <a:xfrm>
            <a:off x="8111737" y="4989448"/>
            <a:ext cx="225182" cy="0"/>
          </a:xfrm>
          <a:prstGeom prst="straightConnector1">
            <a:avLst/>
          </a:prstGeom>
          <a:ln w="444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27B18B6-75F3-2603-EDA5-4347042F53CC}"/>
              </a:ext>
            </a:extLst>
          </p:cNvPr>
          <p:cNvCxnSpPr>
            <a:cxnSpLocks/>
            <a:stCxn id="16" idx="3"/>
            <a:endCxn id="18" idx="1"/>
          </p:cNvCxnSpPr>
          <p:nvPr/>
        </p:nvCxnSpPr>
        <p:spPr>
          <a:xfrm flipV="1">
            <a:off x="10059409" y="4129335"/>
            <a:ext cx="225182" cy="5473"/>
          </a:xfrm>
          <a:prstGeom prst="straightConnector1">
            <a:avLst/>
          </a:prstGeom>
          <a:ln w="444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2038664-09D1-47C3-87F3-79B6E1580E9B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4070244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F5ABC-D6C2-1E64-04A8-38C847345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12E48AB-4229-7A54-15D9-C093F91F7650}"/>
              </a:ext>
            </a:extLst>
          </p:cNvPr>
          <p:cNvSpPr/>
          <p:nvPr/>
        </p:nvSpPr>
        <p:spPr>
          <a:xfrm>
            <a:off x="7820184" y="1475343"/>
            <a:ext cx="4231380" cy="126442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Sejumlah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ulama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melakukan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tajdid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metode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penyajian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/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penulisan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Misalnya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dulu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metode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Syafi'iyyah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metode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Hanafiyyah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datang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ulama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menggabungkan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metode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kitab. Ini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padanya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35C9763-2378-4DB9-7056-A383A4010C2F}"/>
              </a:ext>
            </a:extLst>
          </p:cNvPr>
          <p:cNvSpPr/>
          <p:nvPr/>
        </p:nvSpPr>
        <p:spPr>
          <a:xfrm>
            <a:off x="176486" y="2509650"/>
            <a:ext cx="2534281" cy="1720057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Klaim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Pembaharuan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Dalam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12F2D98-247E-E733-B390-6EEDF4C52127}"/>
              </a:ext>
            </a:extLst>
          </p:cNvPr>
          <p:cNvCxnSpPr>
            <a:cxnSpLocks/>
            <a:stCxn id="15" idx="3"/>
            <a:endCxn id="27" idx="1"/>
          </p:cNvCxnSpPr>
          <p:nvPr/>
        </p:nvCxnSpPr>
        <p:spPr>
          <a:xfrm>
            <a:off x="6203967" y="4306825"/>
            <a:ext cx="352281" cy="70383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8B02965-6194-D418-A357-6FA203E45C57}"/>
              </a:ext>
            </a:extLst>
          </p:cNvPr>
          <p:cNvCxnSpPr>
            <a:cxnSpLocks/>
            <a:stCxn id="65" idx="3"/>
            <a:endCxn id="66" idx="1"/>
          </p:cNvCxnSpPr>
          <p:nvPr/>
        </p:nvCxnSpPr>
        <p:spPr>
          <a:xfrm flipV="1">
            <a:off x="5129784" y="1918804"/>
            <a:ext cx="239807" cy="34228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033373-2D37-8279-7A06-C3DC3D071F6D}"/>
              </a:ext>
            </a:extLst>
          </p:cNvPr>
          <p:cNvCxnSpPr>
            <a:cxnSpLocks/>
            <a:stCxn id="5" idx="3"/>
            <a:endCxn id="65" idx="1"/>
          </p:cNvCxnSpPr>
          <p:nvPr/>
        </p:nvCxnSpPr>
        <p:spPr>
          <a:xfrm flipV="1">
            <a:off x="2710767" y="2261088"/>
            <a:ext cx="421409" cy="110859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A71B174-C905-4FCA-FD6D-D9036EFB4878}"/>
              </a:ext>
            </a:extLst>
          </p:cNvPr>
          <p:cNvCxnSpPr>
            <a:cxnSpLocks/>
            <a:stCxn id="15" idx="3"/>
            <a:endCxn id="26" idx="1"/>
          </p:cNvCxnSpPr>
          <p:nvPr/>
        </p:nvCxnSpPr>
        <p:spPr>
          <a:xfrm flipV="1">
            <a:off x="6203967" y="3583232"/>
            <a:ext cx="352282" cy="72359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6105E79-A64E-C3C8-8DC7-D1C3C2BC1CD8}"/>
              </a:ext>
            </a:extLst>
          </p:cNvPr>
          <p:cNvCxnSpPr>
            <a:cxnSpLocks/>
            <a:stCxn id="5" idx="3"/>
            <a:endCxn id="15" idx="1"/>
          </p:cNvCxnSpPr>
          <p:nvPr/>
        </p:nvCxnSpPr>
        <p:spPr>
          <a:xfrm>
            <a:off x="2710767" y="3369679"/>
            <a:ext cx="421409" cy="93714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FDC21D0-034A-9F06-8025-C98A21B10701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36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7D5E066-D212-26A3-5FD6-C6A45573BDFE}"/>
              </a:ext>
            </a:extLst>
          </p:cNvPr>
          <p:cNvSpPr/>
          <p:nvPr/>
        </p:nvSpPr>
        <p:spPr>
          <a:xfrm>
            <a:off x="1021305" y="1903587"/>
            <a:ext cx="844644" cy="71625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DD877-05B8-F931-1146-6189BA014133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69F0A94-731D-5B39-6D24-9AE0BCD94A31}"/>
              </a:ext>
            </a:extLst>
          </p:cNvPr>
          <p:cNvSpPr/>
          <p:nvPr/>
        </p:nvSpPr>
        <p:spPr>
          <a:xfrm>
            <a:off x="3132176" y="194093"/>
            <a:ext cx="8919388" cy="1170519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Maksud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tajdid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pembaharuan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arti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inovasi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/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metode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penulisan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penyajian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Misalnya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kitab-kitab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terdahulu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ditulis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oleh ulama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terdahulu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kesulitan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perlu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menulis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penjelasan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menyederhanakannya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mendekatkan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pemahamannya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atau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membuat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musyajjarat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(diagram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pohon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pelajaran-pelajaran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sederhana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93C7A09-6451-82C7-1794-A98405DBFFDA}"/>
              </a:ext>
            </a:extLst>
          </p:cNvPr>
          <p:cNvSpPr/>
          <p:nvPr/>
        </p:nvSpPr>
        <p:spPr>
          <a:xfrm>
            <a:off x="3132176" y="3679264"/>
            <a:ext cx="3071791" cy="1255121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Menyerukan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tajdid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isi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ini, pada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kaidah-kaidah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/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syari’at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kaidah-kaidah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pemahaman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diikuti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oleh para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salaf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9AC7329-11AE-A42A-A838-4EC4760B5C09}"/>
              </a:ext>
            </a:extLst>
          </p:cNvPr>
          <p:cNvSpPr/>
          <p:nvPr/>
        </p:nvSpPr>
        <p:spPr>
          <a:xfrm>
            <a:off x="6556249" y="2850495"/>
            <a:ext cx="5495318" cy="1465474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Ketika Imam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Asy-Syafi'i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menulis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mendokumentasikan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kaidah-kaidah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diikuti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oleh para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tabi'in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memahami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Kaidah-kaidah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ini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diperbarui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Misalnya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apakah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bisa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: “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Dulu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orang Arab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fa'il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subjek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marfu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’ (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dhommah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sesuai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untuk era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sekarang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fa’il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majrur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kasrah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atau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manshub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fathah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)”.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40EC71C-5C0A-70BF-A419-29B9AC23C00C}"/>
              </a:ext>
            </a:extLst>
          </p:cNvPr>
          <p:cNvSpPr/>
          <p:nvPr/>
        </p:nvSpPr>
        <p:spPr>
          <a:xfrm>
            <a:off x="6556248" y="4387940"/>
            <a:ext cx="5495317" cy="1245439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Kaidah-kaidah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pemahaman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diperbarui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Misalnya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Para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salaf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memahami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amar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perintah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menunjukkan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wujub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kewajiban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). Tetapi di era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sekarang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iman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manusia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melemah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malas,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perlu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meninjau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kembali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amar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wujub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amar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istihbab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sunah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/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ibahah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kebolehan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).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299C573-33D3-3950-D8E0-188431895882}"/>
              </a:ext>
            </a:extLst>
          </p:cNvPr>
          <p:cNvSpPr/>
          <p:nvPr/>
        </p:nvSpPr>
        <p:spPr>
          <a:xfrm>
            <a:off x="3856164" y="5078326"/>
            <a:ext cx="1623814" cy="492227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Seruan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ditolak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sepenuhnya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0C105B1-7BB6-7B6B-1D16-8CFF6086506C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9935874" y="1364612"/>
            <a:ext cx="0" cy="110731"/>
          </a:xfrm>
          <a:prstGeom prst="straightConnector1">
            <a:avLst/>
          </a:prstGeom>
          <a:ln w="444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310CF908-6724-4A5D-877E-10529182D903}"/>
              </a:ext>
            </a:extLst>
          </p:cNvPr>
          <p:cNvSpPr/>
          <p:nvPr/>
        </p:nvSpPr>
        <p:spPr>
          <a:xfrm>
            <a:off x="3132176" y="1839390"/>
            <a:ext cx="1997608" cy="843396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pola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seruan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berkaitan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tajdid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C9D4832D-0A57-A96C-F422-10E3545DBF55}"/>
              </a:ext>
            </a:extLst>
          </p:cNvPr>
          <p:cNvSpPr/>
          <p:nvPr/>
        </p:nvSpPr>
        <p:spPr>
          <a:xfrm>
            <a:off x="5369591" y="1781040"/>
            <a:ext cx="2210786" cy="275527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'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Aqlaniyyin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rasionalis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B804CD5B-B1E5-07FB-3749-ABC5B8726BB9}"/>
              </a:ext>
            </a:extLst>
          </p:cNvPr>
          <p:cNvSpPr/>
          <p:nvPr/>
        </p:nvSpPr>
        <p:spPr>
          <a:xfrm>
            <a:off x="5369592" y="2123324"/>
            <a:ext cx="2210786" cy="27552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Tanwiriyyin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pencerah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DC94CA72-1369-DB5A-D52E-C2C18BECD4A1}"/>
              </a:ext>
            </a:extLst>
          </p:cNvPr>
          <p:cNvSpPr/>
          <p:nvPr/>
        </p:nvSpPr>
        <p:spPr>
          <a:xfrm>
            <a:off x="5369592" y="2464236"/>
            <a:ext cx="2210786" cy="275527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Liberaliyyin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(Liberal)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C34D366-ED1C-8DF5-C828-C767F90279C9}"/>
              </a:ext>
            </a:extLst>
          </p:cNvPr>
          <p:cNvSpPr/>
          <p:nvPr/>
        </p:nvSpPr>
        <p:spPr>
          <a:xfrm>
            <a:off x="3132176" y="5714494"/>
            <a:ext cx="8919388" cy="958557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Seruan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maqashid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asy-syari'ah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tujuan-tujuan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)/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mashalih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(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maslahat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dunia)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mengatur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ijtihad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istinbath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pengambilan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kebutuhan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besar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maqashid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asy-syari'ah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mencukupi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A3902A41-B5AB-BDCC-65D4-779155C22E7B}"/>
              </a:ext>
            </a:extLst>
          </p:cNvPr>
          <p:cNvCxnSpPr>
            <a:cxnSpLocks/>
            <a:stCxn id="65" idx="3"/>
            <a:endCxn id="67" idx="1"/>
          </p:cNvCxnSpPr>
          <p:nvPr/>
        </p:nvCxnSpPr>
        <p:spPr>
          <a:xfrm>
            <a:off x="5129784" y="2261088"/>
            <a:ext cx="239808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CEF443FC-E62B-2287-0152-33A34134489F}"/>
              </a:ext>
            </a:extLst>
          </p:cNvPr>
          <p:cNvCxnSpPr>
            <a:cxnSpLocks/>
            <a:stCxn id="65" idx="3"/>
            <a:endCxn id="68" idx="1"/>
          </p:cNvCxnSpPr>
          <p:nvPr/>
        </p:nvCxnSpPr>
        <p:spPr>
          <a:xfrm>
            <a:off x="5129784" y="2261088"/>
            <a:ext cx="239808" cy="34091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133A5D4A-F557-86F0-FCA8-C61D489A7701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4668071" y="5570553"/>
            <a:ext cx="0" cy="13479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E2CCD655-4F66-E978-0C77-B225FAA88B76}"/>
              </a:ext>
            </a:extLst>
          </p:cNvPr>
          <p:cNvCxnSpPr>
            <a:cxnSpLocks/>
            <a:stCxn id="5" idx="3"/>
            <a:endCxn id="11" idx="1"/>
          </p:cNvCxnSpPr>
          <p:nvPr/>
        </p:nvCxnSpPr>
        <p:spPr>
          <a:xfrm flipV="1">
            <a:off x="2710767" y="779353"/>
            <a:ext cx="421409" cy="259032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D6594917-7F02-DE34-DB0C-3501CB48CB1B}"/>
              </a:ext>
            </a:extLst>
          </p:cNvPr>
          <p:cNvCxnSpPr>
            <a:cxnSpLocks/>
            <a:stCxn id="46" idx="0"/>
            <a:endCxn id="15" idx="2"/>
          </p:cNvCxnSpPr>
          <p:nvPr/>
        </p:nvCxnSpPr>
        <p:spPr>
          <a:xfrm flipV="1">
            <a:off x="4668071" y="4934385"/>
            <a:ext cx="1" cy="14394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59F3397C-114C-8721-8D2F-74AEE32A42D1}"/>
              </a:ext>
            </a:extLst>
          </p:cNvPr>
          <p:cNvCxnSpPr>
            <a:cxnSpLocks/>
            <a:stCxn id="5" idx="3"/>
            <a:endCxn id="73" idx="1"/>
          </p:cNvCxnSpPr>
          <p:nvPr/>
        </p:nvCxnSpPr>
        <p:spPr>
          <a:xfrm>
            <a:off x="2710767" y="3369679"/>
            <a:ext cx="421409" cy="282409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4160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DA20-CFAD-F3D1-CF20-7247063CC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008F3FC-1F7E-AD71-331C-C62782A97698}"/>
              </a:ext>
            </a:extLst>
          </p:cNvPr>
          <p:cNvCxnSpPr>
            <a:cxnSpLocks/>
            <a:stCxn id="36" idx="2"/>
            <a:endCxn id="21" idx="1"/>
          </p:cNvCxnSpPr>
          <p:nvPr/>
        </p:nvCxnSpPr>
        <p:spPr>
          <a:xfrm>
            <a:off x="3994953" y="5325865"/>
            <a:ext cx="563577" cy="61191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3A3415D-858D-7310-ED8D-33DCB251044D}"/>
              </a:ext>
            </a:extLst>
          </p:cNvPr>
          <p:cNvSpPr/>
          <p:nvPr/>
        </p:nvSpPr>
        <p:spPr>
          <a:xfrm>
            <a:off x="342295" y="2215341"/>
            <a:ext cx="2534281" cy="1650926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Banyaknya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peristiwa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baru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A29F24F-D5C8-7D32-E204-5F8E248DEEE7}"/>
              </a:ext>
            </a:extLst>
          </p:cNvPr>
          <p:cNvCxnSpPr>
            <a:cxnSpLocks/>
            <a:stCxn id="36" idx="2"/>
            <a:endCxn id="19" idx="1"/>
          </p:cNvCxnSpPr>
          <p:nvPr/>
        </p:nvCxnSpPr>
        <p:spPr>
          <a:xfrm flipV="1">
            <a:off x="3994953" y="4608697"/>
            <a:ext cx="558758" cy="71716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0C724CC-8E90-4B96-5D57-FB1BFFA236C5}"/>
              </a:ext>
            </a:extLst>
          </p:cNvPr>
          <p:cNvCxnSpPr>
            <a:cxnSpLocks/>
            <a:stCxn id="36" idx="2"/>
            <a:endCxn id="20" idx="1"/>
          </p:cNvCxnSpPr>
          <p:nvPr/>
        </p:nvCxnSpPr>
        <p:spPr>
          <a:xfrm>
            <a:off x="3994953" y="5325865"/>
            <a:ext cx="563578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A2ED97A-A106-F68A-2FD3-3DC092F00274}"/>
              </a:ext>
            </a:extLst>
          </p:cNvPr>
          <p:cNvCxnSpPr>
            <a:cxnSpLocks/>
            <a:stCxn id="5" idx="3"/>
            <a:endCxn id="36" idx="0"/>
          </p:cNvCxnSpPr>
          <p:nvPr/>
        </p:nvCxnSpPr>
        <p:spPr>
          <a:xfrm>
            <a:off x="2876576" y="3040804"/>
            <a:ext cx="426389" cy="228506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8DC3608-9633-36A1-2703-F525EB26DB36}"/>
              </a:ext>
            </a:extLst>
          </p:cNvPr>
          <p:cNvSpPr/>
          <p:nvPr/>
        </p:nvSpPr>
        <p:spPr>
          <a:xfrm>
            <a:off x="3877056" y="1323626"/>
            <a:ext cx="8076278" cy="1024836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Misal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sekarang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bab.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Dalam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bab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thaharah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misalnya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apa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penggunaan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air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limbah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diolah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? Jika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melihat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bab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salat, salat di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pesawat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salat,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misalnya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membaca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ponsel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mushaf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ponsel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), apakah boleh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menyentuh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mushaf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tanpa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bersuci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ponsel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atau tidak boleh? Dan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hal-hal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terhitung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jumlahnya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3D68B72-2776-7C79-C523-5DF792506BB0}"/>
              </a:ext>
            </a:extLst>
          </p:cNvPr>
          <p:cNvCxnSpPr>
            <a:cxnSpLocks/>
            <a:stCxn id="5" idx="3"/>
            <a:endCxn id="32" idx="1"/>
          </p:cNvCxnSpPr>
          <p:nvPr/>
        </p:nvCxnSpPr>
        <p:spPr>
          <a:xfrm>
            <a:off x="2876576" y="3040804"/>
            <a:ext cx="423118" cy="112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F83BD48-7556-3201-4B6B-E732137BCA10}"/>
              </a:ext>
            </a:extLst>
          </p:cNvPr>
          <p:cNvCxnSpPr>
            <a:cxnSpLocks/>
            <a:stCxn id="36" idx="2"/>
            <a:endCxn id="34" idx="1"/>
          </p:cNvCxnSpPr>
          <p:nvPr/>
        </p:nvCxnSpPr>
        <p:spPr>
          <a:xfrm flipV="1">
            <a:off x="3994953" y="4000093"/>
            <a:ext cx="563577" cy="132577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D89902A-F5FA-07DB-E0D7-6E53BF7D47A8}"/>
              </a:ext>
            </a:extLst>
          </p:cNvPr>
          <p:cNvCxnSpPr>
            <a:cxnSpLocks/>
            <a:stCxn id="36" idx="2"/>
            <a:endCxn id="18" idx="1"/>
          </p:cNvCxnSpPr>
          <p:nvPr/>
        </p:nvCxnSpPr>
        <p:spPr>
          <a:xfrm>
            <a:off x="3994953" y="5325865"/>
            <a:ext cx="558758" cy="113893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487ADA9-F4DC-39E7-6D54-7525F95D2BE1}"/>
              </a:ext>
            </a:extLst>
          </p:cNvPr>
          <p:cNvSpPr/>
          <p:nvPr/>
        </p:nvSpPr>
        <p:spPr>
          <a:xfrm>
            <a:off x="4553711" y="6251450"/>
            <a:ext cx="7152334" cy="426708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Zakat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An-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fi Az-Zakat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Dr. Abdullah Al-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Ghufaili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E40939-0CE1-FEA4-3DBA-D2AF65FF8369}"/>
              </a:ext>
            </a:extLst>
          </p:cNvPr>
          <p:cNvSpPr/>
          <p:nvPr/>
        </p:nvSpPr>
        <p:spPr>
          <a:xfrm>
            <a:off x="4553711" y="4290086"/>
            <a:ext cx="7152334" cy="637221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Masalah-Masalah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Pembatal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Puasa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Musykilat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Mufaththirat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Dr. Fuad Al-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Hasyimi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62D59B5-D22D-075F-49DB-7609E411B6A3}"/>
              </a:ext>
            </a:extLst>
          </p:cNvPr>
          <p:cNvSpPr/>
          <p:nvPr/>
        </p:nvSpPr>
        <p:spPr>
          <a:xfrm>
            <a:off x="4558531" y="5007255"/>
            <a:ext cx="7152333" cy="637220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Berkaitan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Pengobatan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Puasa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An-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Muta'alliqah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bi At-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Tadawi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fi Ash-Shiyam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Syekh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Usamah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Khallawi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226A230-3405-A36A-CA95-6690717B61AB}"/>
              </a:ext>
            </a:extLst>
          </p:cNvPr>
          <p:cNvSpPr/>
          <p:nvPr/>
        </p:nvSpPr>
        <p:spPr>
          <a:xfrm>
            <a:off x="4558530" y="5724422"/>
            <a:ext cx="7152333" cy="426709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Manasik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Ibnu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Jama’ah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Al-Kinani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Manasik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Ibnu Jasir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9004032-060A-E8D9-FB60-109F1CB0F8C9}"/>
              </a:ext>
            </a:extLst>
          </p:cNvPr>
          <p:cNvSpPr/>
          <p:nvPr/>
        </p:nvSpPr>
        <p:spPr>
          <a:xfrm>
            <a:off x="9144" y="1603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37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E44133A-2137-E6CF-5422-D921822C505D}"/>
              </a:ext>
            </a:extLst>
          </p:cNvPr>
          <p:cNvSpPr/>
          <p:nvPr/>
        </p:nvSpPr>
        <p:spPr>
          <a:xfrm>
            <a:off x="1187113" y="1604772"/>
            <a:ext cx="844644" cy="71625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AE7F5C3-19E3-B8A5-D78A-F14DF60A8872}"/>
              </a:ext>
            </a:extLst>
          </p:cNvPr>
          <p:cNvSpPr/>
          <p:nvPr/>
        </p:nvSpPr>
        <p:spPr>
          <a:xfrm>
            <a:off x="3299693" y="171486"/>
            <a:ext cx="8653641" cy="1072192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Imam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Syafi'i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:</a:t>
            </a:r>
          </a:p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 </a:t>
            </a:r>
            <a:r>
              <a:rPr lang="ar-SA" sz="1500" dirty="0">
                <a:solidFill>
                  <a:schemeClr val="bg1"/>
                </a:solidFill>
                <a:latin typeface="Rockwell" panose="02060603020205020403" pitchFamily="18" charset="0"/>
              </a:rPr>
              <a:t>فَإِنَّهُ لَا تَنْزِلُ بِأَحَدٍ مِنَ النَّاسِ نَازِلَةٌ إِلَّا وَفِي كِتَابِ اللَّهِ عَزَّ وَجَلَّ بَيَانُ الْهُدَى فِيهَا</a:t>
            </a:r>
            <a:endParaRPr lang="en-GB" sz="15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Sesungguhnya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tidaklah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menimpa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seseorang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manusia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nazilah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peristiwa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baru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melainkan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Kitab Allah 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'Azza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Jalla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terdapat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penjelasan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petunjuk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0B450A6-5472-D4D8-48FF-3F51BDEA4799}"/>
              </a:ext>
            </a:extLst>
          </p:cNvPr>
          <p:cNvSpPr/>
          <p:nvPr/>
        </p:nvSpPr>
        <p:spPr>
          <a:xfrm>
            <a:off x="3299694" y="2420907"/>
            <a:ext cx="8653641" cy="1242050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Didirikan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sebuah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pusat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khusus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mempelajari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melayani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masalah-masalah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berlokasi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di Universitas Imam,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bernama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Pusat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Keunggulan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Kontemporer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Markaz At-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Tamayyuz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Al-Bahthi fi Fiqh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Qadhaya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Mu'ashirah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). Pusat ini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menerbitkan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sejumlah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studi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serta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menerbitkan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Ensiklopedia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Kontemporer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Pusat ini juga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mengadakan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sejumlah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seminar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konferensi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3868792-399E-3BED-E86A-7F5FD5BCB1A8}"/>
              </a:ext>
            </a:extLst>
          </p:cNvPr>
          <p:cNvSpPr/>
          <p:nvPr/>
        </p:nvSpPr>
        <p:spPr>
          <a:xfrm>
            <a:off x="4558530" y="3788249"/>
            <a:ext cx="7152333" cy="423688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sz="15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Fiqh An-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Nawazil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karya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Syekh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Muhammad Husain Al-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Jizani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3E50160-6329-08EC-96AC-596106529A0F}"/>
              </a:ext>
            </a:extLst>
          </p:cNvPr>
          <p:cNvSpPr/>
          <p:nvPr/>
        </p:nvSpPr>
        <p:spPr>
          <a:xfrm rot="16200000">
            <a:off x="2551678" y="4979871"/>
            <a:ext cx="2194562" cy="691988"/>
          </a:xfrm>
          <a:prstGeom prst="round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8621F295-DB1F-109B-99E2-1D17AA67FEBE}"/>
              </a:ext>
            </a:extLst>
          </p:cNvPr>
          <p:cNvCxnSpPr>
            <a:cxnSpLocks/>
            <a:stCxn id="5" idx="3"/>
            <a:endCxn id="30" idx="1"/>
          </p:cNvCxnSpPr>
          <p:nvPr/>
        </p:nvCxnSpPr>
        <p:spPr>
          <a:xfrm flipV="1">
            <a:off x="2876576" y="707582"/>
            <a:ext cx="423117" cy="233322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B84AC35-5361-1C58-2F60-40B06FE4DF18}"/>
              </a:ext>
            </a:extLst>
          </p:cNvPr>
          <p:cNvCxnSpPr>
            <a:cxnSpLocks/>
          </p:cNvCxnSpPr>
          <p:nvPr/>
        </p:nvCxnSpPr>
        <p:spPr>
          <a:xfrm flipV="1">
            <a:off x="3584448" y="1243678"/>
            <a:ext cx="0" cy="592366"/>
          </a:xfrm>
          <a:prstGeom prst="straightConnector1">
            <a:avLst/>
          </a:prstGeom>
          <a:ln w="444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7CED3036-678E-3BB6-B72E-32E07458D588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3584448" y="1836044"/>
            <a:ext cx="292608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D2EE027-19DD-1951-86FB-406D54E2103D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6560966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C88D4-45CF-A7EC-4613-EF139B4C7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8C291FC-F230-707A-A193-AC232350A4E8}"/>
              </a:ext>
            </a:extLst>
          </p:cNvPr>
          <p:cNvCxnSpPr>
            <a:cxnSpLocks/>
            <a:stCxn id="61" idx="2"/>
            <a:endCxn id="29" idx="1"/>
          </p:cNvCxnSpPr>
          <p:nvPr/>
        </p:nvCxnSpPr>
        <p:spPr>
          <a:xfrm>
            <a:off x="3833185" y="2668672"/>
            <a:ext cx="470221" cy="36156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580CD7A-26ED-0F59-BFC3-3A60B406A0D8}"/>
              </a:ext>
            </a:extLst>
          </p:cNvPr>
          <p:cNvSpPr/>
          <p:nvPr/>
        </p:nvSpPr>
        <p:spPr>
          <a:xfrm>
            <a:off x="222815" y="2684804"/>
            <a:ext cx="2534281" cy="2074836"/>
          </a:xfrm>
          <a:prstGeom prst="roundRect">
            <a:avLst/>
          </a:prstGeom>
          <a:solidFill>
            <a:schemeClr val="tx2"/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Berdirinya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Fakultas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Syariah dan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Jurusan</a:t>
            </a:r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6B102C8-BAD4-9102-1C3D-86973C4F0B22}"/>
              </a:ext>
            </a:extLst>
          </p:cNvPr>
          <p:cNvCxnSpPr>
            <a:cxnSpLocks/>
            <a:stCxn id="61" idx="2"/>
            <a:endCxn id="26" idx="1"/>
          </p:cNvCxnSpPr>
          <p:nvPr/>
        </p:nvCxnSpPr>
        <p:spPr>
          <a:xfrm flipV="1">
            <a:off x="3833185" y="1493473"/>
            <a:ext cx="470221" cy="117519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ACD85E-9DA0-7730-A088-C24E36B0F64A}"/>
              </a:ext>
            </a:extLst>
          </p:cNvPr>
          <p:cNvCxnSpPr>
            <a:cxnSpLocks/>
            <a:stCxn id="61" idx="2"/>
            <a:endCxn id="30" idx="1"/>
          </p:cNvCxnSpPr>
          <p:nvPr/>
        </p:nvCxnSpPr>
        <p:spPr>
          <a:xfrm>
            <a:off x="3833185" y="2668672"/>
            <a:ext cx="470221" cy="112911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0DD372D-AE87-F8FB-37C2-C49EDD0D4A41}"/>
              </a:ext>
            </a:extLst>
          </p:cNvPr>
          <p:cNvCxnSpPr>
            <a:cxnSpLocks/>
            <a:stCxn id="5" idx="3"/>
            <a:endCxn id="21" idx="1"/>
          </p:cNvCxnSpPr>
          <p:nvPr/>
        </p:nvCxnSpPr>
        <p:spPr>
          <a:xfrm>
            <a:off x="2757096" y="3722222"/>
            <a:ext cx="470221" cy="210550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C42B0FA-CEC9-C5E3-6A75-072EE51D464D}"/>
              </a:ext>
            </a:extLst>
          </p:cNvPr>
          <p:cNvSpPr/>
          <p:nvPr/>
        </p:nvSpPr>
        <p:spPr>
          <a:xfrm>
            <a:off x="4303406" y="374165"/>
            <a:ext cx="7254610" cy="6919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Fakultas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Syariah di Universitas Imam Muhammad bin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Su’ud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F65FC35-8296-7BB2-EEA4-022D38D4D7B3}"/>
              </a:ext>
            </a:extLst>
          </p:cNvPr>
          <p:cNvCxnSpPr>
            <a:cxnSpLocks/>
            <a:stCxn id="61" idx="2"/>
            <a:endCxn id="12" idx="1"/>
          </p:cNvCxnSpPr>
          <p:nvPr/>
        </p:nvCxnSpPr>
        <p:spPr>
          <a:xfrm flipV="1">
            <a:off x="3833185" y="720159"/>
            <a:ext cx="470221" cy="194851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8A64A49-B373-4F81-65EE-B6762519F759}"/>
              </a:ext>
            </a:extLst>
          </p:cNvPr>
          <p:cNvCxnSpPr>
            <a:cxnSpLocks/>
            <a:stCxn id="61" idx="2"/>
            <a:endCxn id="31" idx="1"/>
          </p:cNvCxnSpPr>
          <p:nvPr/>
        </p:nvCxnSpPr>
        <p:spPr>
          <a:xfrm>
            <a:off x="3833185" y="2668672"/>
            <a:ext cx="470221" cy="189665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7A53186-CA4D-9BC7-4E06-069613E4F4BB}"/>
              </a:ext>
            </a:extLst>
          </p:cNvPr>
          <p:cNvCxnSpPr>
            <a:cxnSpLocks/>
            <a:stCxn id="61" idx="2"/>
            <a:endCxn id="27" idx="1"/>
          </p:cNvCxnSpPr>
          <p:nvPr/>
        </p:nvCxnSpPr>
        <p:spPr>
          <a:xfrm flipV="1">
            <a:off x="3833185" y="2262687"/>
            <a:ext cx="470221" cy="40598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86EEAD-52C5-C617-05D9-5563612F30A1}"/>
              </a:ext>
            </a:extLst>
          </p:cNvPr>
          <p:cNvSpPr/>
          <p:nvPr/>
        </p:nvSpPr>
        <p:spPr>
          <a:xfrm>
            <a:off x="1067634" y="2077555"/>
            <a:ext cx="844644" cy="71625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C3F5AC4-AD49-4026-89F5-008BFE950D0B}"/>
              </a:ext>
            </a:extLst>
          </p:cNvPr>
          <p:cNvSpPr/>
          <p:nvPr/>
        </p:nvSpPr>
        <p:spPr>
          <a:xfrm>
            <a:off x="3227317" y="5185640"/>
            <a:ext cx="8330699" cy="128417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mahasiswa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ingin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lulus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sarjana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magister atau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doktor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diharuskan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menulis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dicetak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tidak,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menggerakkan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fikih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risalah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ilmiah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baik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Penelitian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Skripsi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S1, Tesis S2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maupun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Disertasi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S3.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AFF7169-116B-648E-3542-AB78A61C7F77}"/>
              </a:ext>
            </a:extLst>
          </p:cNvPr>
          <p:cNvSpPr/>
          <p:nvPr/>
        </p:nvSpPr>
        <p:spPr>
          <a:xfrm>
            <a:off x="4303406" y="1147479"/>
            <a:ext cx="7254610" cy="6919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Fakultas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Syariah di Universitas Umm Al-Qura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D79534C-4FB0-8E20-41B6-EC29090FD911}"/>
              </a:ext>
            </a:extLst>
          </p:cNvPr>
          <p:cNvSpPr/>
          <p:nvPr/>
        </p:nvSpPr>
        <p:spPr>
          <a:xfrm>
            <a:off x="4303406" y="1916693"/>
            <a:ext cx="7254610" cy="6919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Fakultas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Syariah di Universitas Qassim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C0746C6-AE66-E485-AC2D-18299C8740D8}"/>
              </a:ext>
            </a:extLst>
          </p:cNvPr>
          <p:cNvSpPr/>
          <p:nvPr/>
        </p:nvSpPr>
        <p:spPr>
          <a:xfrm>
            <a:off x="4303406" y="2684241"/>
            <a:ext cx="7254610" cy="6919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Fakultas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Syariah di Universitas Islam Madinah 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A182535-EDCA-348C-62AC-8E17539E285D}"/>
              </a:ext>
            </a:extLst>
          </p:cNvPr>
          <p:cNvSpPr/>
          <p:nvPr/>
        </p:nvSpPr>
        <p:spPr>
          <a:xfrm>
            <a:off x="4303406" y="3451789"/>
            <a:ext cx="7254610" cy="6919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Fakultas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Syariah di LIPIA (Lembaga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Ilmu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Pengetahuan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Islam dan  Arab) Jakarta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3B4ECDE-6341-6239-48B0-EF4067F9ED87}"/>
              </a:ext>
            </a:extLst>
          </p:cNvPr>
          <p:cNvSpPr/>
          <p:nvPr/>
        </p:nvSpPr>
        <p:spPr>
          <a:xfrm>
            <a:off x="4303406" y="4219337"/>
            <a:ext cx="7254610" cy="6919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Seluruh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Fakultas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Syariah di Universitas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Sekolah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Tinggi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Negri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baik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Negri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maupun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swasta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F797B1FD-58EB-4D19-1CDE-0B06094E3782}"/>
              </a:ext>
            </a:extLst>
          </p:cNvPr>
          <p:cNvSpPr/>
          <p:nvPr/>
        </p:nvSpPr>
        <p:spPr>
          <a:xfrm rot="16200000">
            <a:off x="2426202" y="2365737"/>
            <a:ext cx="2208096" cy="60586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800"/>
              </a:spcAft>
            </a:pPr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261C62B-500B-E429-D0AB-0B1BBD34CCEC}"/>
              </a:ext>
            </a:extLst>
          </p:cNvPr>
          <p:cNvCxnSpPr>
            <a:cxnSpLocks/>
            <a:stCxn id="5" idx="3"/>
            <a:endCxn id="61" idx="0"/>
          </p:cNvCxnSpPr>
          <p:nvPr/>
        </p:nvCxnSpPr>
        <p:spPr>
          <a:xfrm flipV="1">
            <a:off x="2757096" y="2668672"/>
            <a:ext cx="470220" cy="105355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ED07826-CD43-8980-8C71-D89EA6AAA2A8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3CC976D-4E5A-A54D-E16E-9DBAF63C38DC}"/>
              </a:ext>
            </a:extLst>
          </p:cNvPr>
          <p:cNvSpPr/>
          <p:nvPr/>
        </p:nvSpPr>
        <p:spPr>
          <a:xfrm>
            <a:off x="9144" y="1603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24844339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A479-EEDA-A1F9-5E8B-A7FCE323A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308958C-99B0-0491-3F78-2D91812FA8BA}"/>
              </a:ext>
            </a:extLst>
          </p:cNvPr>
          <p:cNvSpPr/>
          <p:nvPr/>
        </p:nvSpPr>
        <p:spPr>
          <a:xfrm>
            <a:off x="429768" y="1353312"/>
            <a:ext cx="11332464" cy="415137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SEBAB DAN SIKAP TERHADAP</a:t>
            </a:r>
          </a:p>
          <a:p>
            <a:pPr algn="ctr"/>
            <a:r>
              <a:rPr lang="en-GB" sz="4800" b="1" dirty="0">
                <a:solidFill>
                  <a:schemeClr val="bg1"/>
                </a:solidFill>
                <a:latin typeface="Rockwell" panose="02060603020205020403" pitchFamily="18" charset="0"/>
              </a:rPr>
              <a:t>PERBEDAAN PENDAPAT</a:t>
            </a:r>
          </a:p>
        </p:txBody>
      </p:sp>
    </p:spTree>
    <p:extLst>
      <p:ext uri="{BB962C8B-B14F-4D97-AF65-F5344CB8AC3E}">
        <p14:creationId xmlns:p14="http://schemas.microsoft.com/office/powerpoint/2010/main" val="3226253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D9FE77-AA70-5748-2C30-BF528113C223}"/>
              </a:ext>
            </a:extLst>
          </p:cNvPr>
          <p:cNvSpPr/>
          <p:nvPr/>
        </p:nvSpPr>
        <p:spPr>
          <a:xfrm>
            <a:off x="3562128" y="963138"/>
            <a:ext cx="2753328" cy="9172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Hijaz (Makkah &amp; Madinah)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DD39F09-B86C-B2A4-451F-4A5DAC2A6D41}"/>
              </a:ext>
            </a:extLst>
          </p:cNvPr>
          <p:cNvSpPr/>
          <p:nvPr/>
        </p:nvSpPr>
        <p:spPr>
          <a:xfrm>
            <a:off x="3562128" y="3748615"/>
            <a:ext cx="2753328" cy="10307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Iraq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(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Kufah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1C2D3DC-AF5A-DE1E-121D-287CA31C1D02}"/>
              </a:ext>
            </a:extLst>
          </p:cNvPr>
          <p:cNvCxnSpPr>
            <a:cxnSpLocks/>
          </p:cNvCxnSpPr>
          <p:nvPr/>
        </p:nvCxnSpPr>
        <p:spPr>
          <a:xfrm>
            <a:off x="9336716" y="202547"/>
            <a:ext cx="76324" cy="552748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688AB8A-6264-6254-2D31-1B140EFA4ABB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39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80DB429-498F-0569-D5DB-CC08E64C0988}"/>
              </a:ext>
            </a:extLst>
          </p:cNvPr>
          <p:cNvSpPr/>
          <p:nvPr/>
        </p:nvSpPr>
        <p:spPr>
          <a:xfrm>
            <a:off x="280648" y="2022995"/>
            <a:ext cx="2803695" cy="1495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&amp; KECENDERUNGAN FIQIH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F62AEF3-10C5-3670-5218-6540814B4BFB}"/>
              </a:ext>
            </a:extLst>
          </p:cNvPr>
          <p:cNvSpPr/>
          <p:nvPr/>
        </p:nvSpPr>
        <p:spPr>
          <a:xfrm>
            <a:off x="6823278" y="198353"/>
            <a:ext cx="5026880" cy="5971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Para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di Madinah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jauh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pindah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ke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Kufah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E090ED2-BBAC-E977-C0CE-DB0978D51BB9}"/>
              </a:ext>
            </a:extLst>
          </p:cNvPr>
          <p:cNvSpPr/>
          <p:nvPr/>
        </p:nvSpPr>
        <p:spPr>
          <a:xfrm>
            <a:off x="6823277" y="910511"/>
            <a:ext cx="5026881" cy="10338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Sanad-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sanad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rantai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periwayatan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miliki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sahih dan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akurat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  Sebagian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“Sanad-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sanad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yang paling sahih adalah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sanad-sanad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penduduk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Madinah”.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D2FD9A4-8D01-235B-9F07-D9AA7F1B43FF}"/>
              </a:ext>
            </a:extLst>
          </p:cNvPr>
          <p:cNvSpPr/>
          <p:nvPr/>
        </p:nvSpPr>
        <p:spPr>
          <a:xfrm>
            <a:off x="6823278" y="2059313"/>
            <a:ext cx="5026881" cy="7936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Jadi,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terlalu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membutuhkan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analogi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melimpahnya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&amp;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diantara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375CD3B-8A97-B6FE-E38A-9D3ED06041DA}"/>
              </a:ext>
            </a:extLst>
          </p:cNvPr>
          <p:cNvSpPr/>
          <p:nvPr/>
        </p:nvSpPr>
        <p:spPr>
          <a:xfrm>
            <a:off x="6823277" y="2963243"/>
            <a:ext cx="5026881" cy="7936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Di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Kufah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muhadditsin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ahli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hadits-hadits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disana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sedikit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dibanding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Madinah.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5B45B96-39B9-8D37-5AA1-BB2C7E09AE37}"/>
              </a:ext>
            </a:extLst>
          </p:cNvPr>
          <p:cNvSpPr/>
          <p:nvPr/>
        </p:nvSpPr>
        <p:spPr>
          <a:xfrm>
            <a:off x="6823277" y="3867173"/>
            <a:ext cx="5026881" cy="7936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Hal ini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menyebabkan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ra'yi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pribadi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/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rasio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Kufah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madrasah Hijaz.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F58669-5F99-B23F-BD4C-F645CC1ED39A}"/>
              </a:ext>
            </a:extLst>
          </p:cNvPr>
          <p:cNvSpPr/>
          <p:nvPr/>
        </p:nvSpPr>
        <p:spPr>
          <a:xfrm>
            <a:off x="6823276" y="4765978"/>
            <a:ext cx="5026881" cy="7936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dirty="0" err="1">
                <a:latin typeface="Rockwell" panose="02060603020205020403" pitchFamily="18" charset="0"/>
              </a:rPr>
              <a:t>Mungkin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latin typeface="Rockwell" panose="02060603020205020403" pitchFamily="18" charset="0"/>
              </a:rPr>
              <a:t>hadits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itu</a:t>
            </a:r>
            <a:r>
              <a:rPr lang="en-GB" sz="1600" dirty="0">
                <a:latin typeface="Rockwell" panose="02060603020205020403" pitchFamily="18" charset="0"/>
              </a:rPr>
              <a:t> sampai </a:t>
            </a:r>
            <a:r>
              <a:rPr lang="en-GB" sz="1600" dirty="0" err="1">
                <a:latin typeface="Rockwell" panose="02060603020205020403" pitchFamily="18" charset="0"/>
              </a:rPr>
              <a:t>kepada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mereka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dengan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latin typeface="Rockwell" panose="02060603020205020403" pitchFamily="18" charset="0"/>
              </a:rPr>
              <a:t>sanad</a:t>
            </a:r>
            <a:r>
              <a:rPr lang="en-GB" sz="1600" dirty="0"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latin typeface="Rockwell" panose="02060603020205020403" pitchFamily="18" charset="0"/>
              </a:rPr>
              <a:t>lemah</a:t>
            </a:r>
            <a:r>
              <a:rPr lang="en-GB" sz="1600" dirty="0">
                <a:latin typeface="Rockwell" panose="02060603020205020403" pitchFamily="18" charset="0"/>
              </a:rPr>
              <a:t>, </a:t>
            </a:r>
            <a:r>
              <a:rPr lang="en-GB" sz="1600" dirty="0" err="1">
                <a:latin typeface="Rockwell" panose="02060603020205020403" pitchFamily="18" charset="0"/>
              </a:rPr>
              <a:t>sehingga</a:t>
            </a:r>
            <a:r>
              <a:rPr lang="en-GB" sz="1600" dirty="0">
                <a:latin typeface="Rockwell" panose="02060603020205020403" pitchFamily="18" charset="0"/>
              </a:rPr>
              <a:t> </a:t>
            </a:r>
            <a:r>
              <a:rPr lang="en-GB" sz="1600" dirty="0" err="1">
                <a:latin typeface="Rockwell" panose="02060603020205020403" pitchFamily="18" charset="0"/>
              </a:rPr>
              <a:t>mereka</a:t>
            </a:r>
            <a:r>
              <a:rPr lang="en-GB" sz="1600" dirty="0">
                <a:latin typeface="Rockwell" panose="02060603020205020403" pitchFamily="18" charset="0"/>
              </a:rPr>
              <a:t> tidak </a:t>
            </a:r>
            <a:r>
              <a:rPr lang="en-GB" sz="1600" dirty="0" err="1">
                <a:latin typeface="Rockwell" panose="02060603020205020403" pitchFamily="18" charset="0"/>
              </a:rPr>
              <a:t>mengamalkannya</a:t>
            </a:r>
            <a:r>
              <a:rPr lang="en-GB" sz="1600" dirty="0">
                <a:latin typeface="Rockwell" panose="02060603020205020403" pitchFamily="18" charset="0"/>
              </a:rPr>
              <a:t>.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7D8D595-9EEB-D2AD-18A4-8F0BE9432274}"/>
              </a:ext>
            </a:extLst>
          </p:cNvPr>
          <p:cNvSpPr/>
          <p:nvPr/>
        </p:nvSpPr>
        <p:spPr>
          <a:xfrm>
            <a:off x="280648" y="5730028"/>
            <a:ext cx="11652272" cy="970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>
                <a:latin typeface="Rockwell" panose="02060603020205020403" pitchFamily="18" charset="0"/>
              </a:rPr>
              <a:t>Karena </a:t>
            </a:r>
            <a:r>
              <a:rPr lang="en-GB" sz="1400" dirty="0" err="1">
                <a:latin typeface="Rockwell" panose="02060603020205020403" pitchFamily="18" charset="0"/>
              </a:rPr>
              <a:t>banyaknya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hadits</a:t>
            </a:r>
            <a:r>
              <a:rPr lang="en-GB" sz="1400" dirty="0">
                <a:latin typeface="Rockwell" panose="02060603020205020403" pitchFamily="18" charset="0"/>
              </a:rPr>
              <a:t> yang </a:t>
            </a:r>
            <a:r>
              <a:rPr lang="en-GB" sz="1400" dirty="0" err="1">
                <a:latin typeface="Rockwell" panose="02060603020205020403" pitchFamily="18" charset="0"/>
              </a:rPr>
              <a:t>Ahlul</a:t>
            </a:r>
            <a:r>
              <a:rPr lang="en-GB" sz="1400" dirty="0">
                <a:latin typeface="Rockwell" panose="02060603020205020403" pitchFamily="18" charset="0"/>
              </a:rPr>
              <a:t> Hijaz </a:t>
            </a:r>
            <a:r>
              <a:rPr lang="en-GB" sz="1400" dirty="0" err="1">
                <a:latin typeface="Rockwell" panose="02060603020205020403" pitchFamily="18" charset="0"/>
              </a:rPr>
              <a:t>miliki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dirty="0" err="1">
                <a:latin typeface="Rockwell" panose="02060603020205020403" pitchFamily="18" charset="0"/>
              </a:rPr>
              <a:t>mereka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mulai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membantah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Ahlul</a:t>
            </a:r>
            <a:r>
              <a:rPr lang="en-GB" sz="1400" dirty="0">
                <a:latin typeface="Rockwell" panose="02060603020205020403" pitchFamily="18" charset="0"/>
              </a:rPr>
              <a:t> Iraq, dan </a:t>
            </a:r>
            <a:r>
              <a:rPr lang="en-GB" sz="1400" dirty="0" err="1">
                <a:latin typeface="Rockwell" panose="02060603020205020403" pitchFamily="18" charset="0"/>
              </a:rPr>
              <a:t>disinilah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mulai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muncul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bantahan-bantahan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hingga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kemudian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terjadi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pertemuan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dirty="0" err="1">
                <a:latin typeface="Rockwell" panose="02060603020205020403" pitchFamily="18" charset="0"/>
              </a:rPr>
              <a:t>misalnya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antara</a:t>
            </a:r>
            <a:r>
              <a:rPr lang="en-GB" sz="1400" dirty="0">
                <a:latin typeface="Rockwell" panose="02060603020205020403" pitchFamily="18" charset="0"/>
              </a:rPr>
              <a:t> Muhammad bin Al-Hasan </a:t>
            </a:r>
            <a:r>
              <a:rPr lang="en-GB" sz="1400" dirty="0" err="1">
                <a:latin typeface="Rockwell" panose="02060603020205020403" pitchFamily="18" charset="0"/>
              </a:rPr>
              <a:t>Asy-Syaibani</a:t>
            </a:r>
            <a:r>
              <a:rPr lang="en-GB" sz="1400" dirty="0">
                <a:latin typeface="Rockwell" panose="02060603020205020403" pitchFamily="18" charset="0"/>
              </a:rPr>
              <a:t> dan Imam Malik, </a:t>
            </a:r>
            <a:r>
              <a:rPr lang="en-GB" sz="1400" dirty="0" err="1">
                <a:latin typeface="Rockwell" panose="02060603020205020403" pitchFamily="18" charset="0"/>
              </a:rPr>
              <a:t>serta</a:t>
            </a:r>
            <a:r>
              <a:rPr lang="en-GB" sz="1400" dirty="0">
                <a:latin typeface="Rockwell" panose="02060603020205020403" pitchFamily="18" charset="0"/>
              </a:rPr>
              <a:t> Qadhi Abu Yusuf.  Imam </a:t>
            </a:r>
            <a:r>
              <a:rPr lang="en-GB" sz="1400" dirty="0" err="1">
                <a:latin typeface="Rockwell" panose="02060603020205020403" pitchFamily="18" charset="0"/>
              </a:rPr>
              <a:t>Syafi'i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belajar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dari</a:t>
            </a:r>
            <a:r>
              <a:rPr lang="en-GB" sz="1400" dirty="0">
                <a:latin typeface="Rockwell" panose="02060603020205020403" pitchFamily="18" charset="0"/>
              </a:rPr>
              <a:t> fuqaha </a:t>
            </a:r>
            <a:r>
              <a:rPr lang="en-GB" sz="1400" dirty="0" err="1">
                <a:latin typeface="Rockwell" panose="02060603020205020403" pitchFamily="18" charset="0"/>
              </a:rPr>
              <a:t>Ahlul</a:t>
            </a:r>
            <a:r>
              <a:rPr lang="en-GB" sz="1400" dirty="0">
                <a:latin typeface="Rockwell" panose="02060603020205020403" pitchFamily="18" charset="0"/>
              </a:rPr>
              <a:t> Madinah </a:t>
            </a:r>
            <a:r>
              <a:rPr lang="en-GB" sz="1400" dirty="0" err="1">
                <a:latin typeface="Rockwell" panose="02060603020205020403" pitchFamily="18" charset="0"/>
              </a:rPr>
              <a:t>dari</a:t>
            </a:r>
            <a:r>
              <a:rPr lang="en-GB" sz="1400" dirty="0">
                <a:latin typeface="Rockwell" panose="02060603020205020403" pitchFamily="18" charset="0"/>
              </a:rPr>
              <a:t> Imam Malik, dan </a:t>
            </a:r>
            <a:r>
              <a:rPr lang="en-GB" sz="1400" dirty="0" err="1">
                <a:latin typeface="Rockwell" panose="02060603020205020403" pitchFamily="18" charset="0"/>
              </a:rPr>
              <a:t>belajar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dari</a:t>
            </a:r>
            <a:r>
              <a:rPr lang="en-GB" sz="1400" dirty="0">
                <a:latin typeface="Rockwell" panose="02060603020205020403" pitchFamily="18" charset="0"/>
              </a:rPr>
              <a:t> fuqaha </a:t>
            </a:r>
            <a:r>
              <a:rPr lang="en-GB" sz="1400" dirty="0" err="1">
                <a:latin typeface="Rockwell" panose="02060603020205020403" pitchFamily="18" charset="0"/>
              </a:rPr>
              <a:t>Ahlul</a:t>
            </a:r>
            <a:r>
              <a:rPr lang="en-GB" sz="1400" dirty="0">
                <a:latin typeface="Rockwell" panose="02060603020205020403" pitchFamily="18" charset="0"/>
              </a:rPr>
              <a:t> Mekah </a:t>
            </a:r>
            <a:r>
              <a:rPr lang="en-GB" sz="1400" dirty="0" err="1">
                <a:latin typeface="Rockwell" panose="02060603020205020403" pitchFamily="18" charset="0"/>
              </a:rPr>
              <a:t>dari</a:t>
            </a:r>
            <a:r>
              <a:rPr lang="en-GB" sz="1400" dirty="0">
                <a:latin typeface="Rockwell" panose="02060603020205020403" pitchFamily="18" charset="0"/>
              </a:rPr>
              <a:t> Muslim bin Khalid Az-</a:t>
            </a:r>
            <a:r>
              <a:rPr lang="en-GB" sz="1400" dirty="0" err="1">
                <a:latin typeface="Rockwell" panose="02060603020205020403" pitchFamily="18" charset="0"/>
              </a:rPr>
              <a:t>Zanji</a:t>
            </a:r>
            <a:r>
              <a:rPr lang="en-GB" sz="1400" dirty="0">
                <a:latin typeface="Rockwell" panose="02060603020205020403" pitchFamily="18" charset="0"/>
              </a:rPr>
              <a:t>, </a:t>
            </a:r>
            <a:r>
              <a:rPr lang="en-GB" sz="1400" dirty="0" err="1">
                <a:latin typeface="Rockwell" panose="02060603020205020403" pitchFamily="18" charset="0"/>
              </a:rPr>
              <a:t>serta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belajar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dari</a:t>
            </a:r>
            <a:r>
              <a:rPr lang="en-GB" sz="1400" dirty="0">
                <a:latin typeface="Rockwell" panose="02060603020205020403" pitchFamily="18" charset="0"/>
              </a:rPr>
              <a:t> fuqaha </a:t>
            </a:r>
            <a:r>
              <a:rPr lang="en-GB" sz="1400" dirty="0" err="1">
                <a:latin typeface="Rockwell" panose="02060603020205020403" pitchFamily="18" charset="0"/>
              </a:rPr>
              <a:t>Ahlul</a:t>
            </a:r>
            <a:r>
              <a:rPr lang="en-GB" sz="1400" dirty="0">
                <a:latin typeface="Rockwell" panose="02060603020205020403" pitchFamily="18" charset="0"/>
              </a:rPr>
              <a:t> Iraq </a:t>
            </a:r>
            <a:r>
              <a:rPr lang="en-GB" sz="1400" dirty="0" err="1">
                <a:latin typeface="Rockwell" panose="02060603020205020403" pitchFamily="18" charset="0"/>
              </a:rPr>
              <a:t>dari</a:t>
            </a:r>
            <a:r>
              <a:rPr lang="en-GB" sz="1400" dirty="0">
                <a:latin typeface="Rockwell" panose="02060603020205020403" pitchFamily="18" charset="0"/>
              </a:rPr>
              <a:t> Muhammad bin Al-Hasan. Maka, </a:t>
            </a:r>
            <a:r>
              <a:rPr lang="en-GB" sz="1400" dirty="0" err="1">
                <a:latin typeface="Rockwell" panose="02060603020205020403" pitchFamily="18" charset="0"/>
              </a:rPr>
              <a:t>masalah-masalah</a:t>
            </a:r>
            <a:r>
              <a:rPr lang="en-GB" sz="1400" dirty="0">
                <a:latin typeface="Rockwell" panose="02060603020205020403" pitchFamily="18" charset="0"/>
              </a:rPr>
              <a:t> yang </a:t>
            </a:r>
            <a:r>
              <a:rPr lang="en-GB" sz="1400" dirty="0" err="1">
                <a:latin typeface="Rockwell" panose="02060603020205020403" pitchFamily="18" charset="0"/>
              </a:rPr>
              <a:t>ada</a:t>
            </a:r>
            <a:r>
              <a:rPr lang="en-GB" sz="1400" dirty="0">
                <a:latin typeface="Rockwell" panose="02060603020205020403" pitchFamily="18" charset="0"/>
              </a:rPr>
              <a:t> di </a:t>
            </a:r>
            <a:r>
              <a:rPr lang="en-GB" sz="1400" dirty="0" err="1">
                <a:latin typeface="Rockwell" panose="02060603020205020403" pitchFamily="18" charset="0"/>
              </a:rPr>
              <a:t>antara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kedua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i="1" dirty="0">
                <a:latin typeface="Rockwell" panose="02060603020205020403" pitchFamily="18" charset="0"/>
              </a:rPr>
              <a:t>madrasah</a:t>
            </a:r>
            <a:r>
              <a:rPr lang="en-GB" sz="1400" dirty="0">
                <a:latin typeface="Rockwell" panose="02060603020205020403" pitchFamily="18" charset="0"/>
              </a:rPr>
              <a:t> ini </a:t>
            </a:r>
            <a:r>
              <a:rPr lang="en-GB" sz="1400" dirty="0" err="1">
                <a:latin typeface="Rockwell" panose="02060603020205020403" pitchFamily="18" charset="0"/>
              </a:rPr>
              <a:t>mulai</a:t>
            </a:r>
            <a:r>
              <a:rPr lang="en-GB" sz="1400" dirty="0">
                <a:latin typeface="Rockwell" panose="02060603020205020403" pitchFamily="18" charset="0"/>
              </a:rPr>
              <a:t> </a:t>
            </a:r>
            <a:r>
              <a:rPr lang="en-GB" sz="1400" dirty="0" err="1">
                <a:latin typeface="Rockwell" panose="02060603020205020403" pitchFamily="18" charset="0"/>
              </a:rPr>
              <a:t>hilang</a:t>
            </a:r>
            <a:r>
              <a:rPr lang="en-GB" sz="1400" dirty="0">
                <a:latin typeface="Rockwell" panose="02060603020205020403" pitchFamily="18" charset="0"/>
              </a:rPr>
              <a:t>.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45FBDC8-8717-D338-CD54-1EF02DAF5F70}"/>
              </a:ext>
            </a:extLst>
          </p:cNvPr>
          <p:cNvCxnSpPr>
            <a:cxnSpLocks/>
            <a:stCxn id="21" idx="3"/>
            <a:endCxn id="3" idx="1"/>
          </p:cNvCxnSpPr>
          <p:nvPr/>
        </p:nvCxnSpPr>
        <p:spPr>
          <a:xfrm flipV="1">
            <a:off x="3084343" y="1421777"/>
            <a:ext cx="477785" cy="134907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F4CF14C-BE86-5168-F42B-6C08B755A486}"/>
              </a:ext>
            </a:extLst>
          </p:cNvPr>
          <p:cNvCxnSpPr>
            <a:cxnSpLocks/>
            <a:stCxn id="8" idx="3"/>
            <a:endCxn id="27" idx="1"/>
          </p:cNvCxnSpPr>
          <p:nvPr/>
        </p:nvCxnSpPr>
        <p:spPr>
          <a:xfrm flipV="1">
            <a:off x="6315456" y="3360051"/>
            <a:ext cx="507821" cy="90393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B094B64-2B52-3BCC-C58F-32ED21D6C271}"/>
              </a:ext>
            </a:extLst>
          </p:cNvPr>
          <p:cNvCxnSpPr>
            <a:cxnSpLocks/>
            <a:stCxn id="8" idx="3"/>
            <a:endCxn id="32" idx="1"/>
          </p:cNvCxnSpPr>
          <p:nvPr/>
        </p:nvCxnSpPr>
        <p:spPr>
          <a:xfrm>
            <a:off x="6315456" y="4263981"/>
            <a:ext cx="507820" cy="89880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8A48178-44C3-E5D6-5EE3-04BA2E75E264}"/>
              </a:ext>
            </a:extLst>
          </p:cNvPr>
          <p:cNvCxnSpPr>
            <a:cxnSpLocks/>
            <a:stCxn id="3" idx="3"/>
            <a:endCxn id="26" idx="1"/>
          </p:cNvCxnSpPr>
          <p:nvPr/>
        </p:nvCxnSpPr>
        <p:spPr>
          <a:xfrm>
            <a:off x="6315456" y="1421777"/>
            <a:ext cx="507822" cy="103434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1EC7120-7312-1D01-5F35-A6A7747A7835}"/>
              </a:ext>
            </a:extLst>
          </p:cNvPr>
          <p:cNvCxnSpPr>
            <a:cxnSpLocks/>
            <a:stCxn id="3" idx="3"/>
            <a:endCxn id="23" idx="1"/>
          </p:cNvCxnSpPr>
          <p:nvPr/>
        </p:nvCxnSpPr>
        <p:spPr>
          <a:xfrm flipV="1">
            <a:off x="6315456" y="496941"/>
            <a:ext cx="507822" cy="92483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8A08770-943D-B880-3C6E-089AE135C433}"/>
              </a:ext>
            </a:extLst>
          </p:cNvPr>
          <p:cNvCxnSpPr>
            <a:cxnSpLocks/>
            <a:stCxn id="8" idx="3"/>
            <a:endCxn id="28" idx="1"/>
          </p:cNvCxnSpPr>
          <p:nvPr/>
        </p:nvCxnSpPr>
        <p:spPr>
          <a:xfrm>
            <a:off x="6315456" y="4263981"/>
            <a:ext cx="507821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941E298-F4CE-A9C0-0A44-4F0A6A61D9A3}"/>
              </a:ext>
            </a:extLst>
          </p:cNvPr>
          <p:cNvCxnSpPr>
            <a:cxnSpLocks/>
            <a:stCxn id="3" idx="3"/>
            <a:endCxn id="24" idx="1"/>
          </p:cNvCxnSpPr>
          <p:nvPr/>
        </p:nvCxnSpPr>
        <p:spPr>
          <a:xfrm>
            <a:off x="6315456" y="1421777"/>
            <a:ext cx="507821" cy="564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FD6F7EA-9738-0C87-453F-F2A6E75C4AA4}"/>
              </a:ext>
            </a:extLst>
          </p:cNvPr>
          <p:cNvCxnSpPr>
            <a:cxnSpLocks/>
            <a:stCxn id="21" idx="3"/>
            <a:endCxn id="8" idx="1"/>
          </p:cNvCxnSpPr>
          <p:nvPr/>
        </p:nvCxnSpPr>
        <p:spPr>
          <a:xfrm>
            <a:off x="3084343" y="2770850"/>
            <a:ext cx="477785" cy="149313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F77BD7AF-34E2-9D81-D9B6-FACA20615A38}"/>
              </a:ext>
            </a:extLst>
          </p:cNvPr>
          <p:cNvSpPr txBox="1"/>
          <p:nvPr/>
        </p:nvSpPr>
        <p:spPr>
          <a:xfrm>
            <a:off x="-82296" y="6673592"/>
            <a:ext cx="13167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8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8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800" i="1" dirty="0"/>
          </a:p>
        </p:txBody>
      </p:sp>
    </p:spTree>
    <p:extLst>
      <p:ext uri="{BB962C8B-B14F-4D97-AF65-F5344CB8AC3E}">
        <p14:creationId xmlns:p14="http://schemas.microsoft.com/office/powerpoint/2010/main" val="7443703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E1C6C-9AE2-AF83-388D-9D20928BF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628C9E1-E023-06F3-3263-60D0A98CDA0E}"/>
              </a:ext>
            </a:extLst>
          </p:cNvPr>
          <p:cNvSpPr/>
          <p:nvPr/>
        </p:nvSpPr>
        <p:spPr>
          <a:xfrm>
            <a:off x="470121" y="2970361"/>
            <a:ext cx="2580864" cy="9172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AHLUL HADITS</a:t>
            </a:r>
            <a:r>
              <a:rPr lang="en-GB" sz="2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endParaRPr lang="en-GB" sz="2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F2BCFC-C170-587A-84FE-261F10FE9ED4}"/>
              </a:ext>
            </a:extLst>
          </p:cNvPr>
          <p:cNvSpPr/>
          <p:nvPr/>
        </p:nvSpPr>
        <p:spPr>
          <a:xfrm>
            <a:off x="3835752" y="745210"/>
            <a:ext cx="6378096" cy="8496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Perhatian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kuat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atsar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Perhatian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berada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tingkat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20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F08C111-856D-5529-6AAF-6840F5D6349B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3050985" y="1170054"/>
            <a:ext cx="784767" cy="225894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0DC477E-4330-BAB6-F259-8BA988B9781D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 flipV="1">
            <a:off x="3050985" y="2426248"/>
            <a:ext cx="784768" cy="100275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6AD872-F1D9-8B4F-5FEB-CC33AC8D7CF4}"/>
              </a:ext>
            </a:extLst>
          </p:cNvPr>
          <p:cNvSpPr/>
          <p:nvPr/>
        </p:nvSpPr>
        <p:spPr>
          <a:xfrm>
            <a:off x="3835753" y="1919364"/>
            <a:ext cx="6378096" cy="10137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Mendahulukan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diatas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mutlak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baik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ahad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maupun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mustafidh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baik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termasuk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maupun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tidak.</a:t>
            </a:r>
            <a:endParaRPr lang="en-GB" sz="20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199BBB-F3AF-EF1E-1F4D-D81DBBB62C7A}"/>
              </a:ext>
            </a:extLst>
          </p:cNvPr>
          <p:cNvCxnSpPr>
            <a:cxnSpLocks/>
            <a:stCxn id="3" idx="3"/>
            <a:endCxn id="29" idx="1"/>
          </p:cNvCxnSpPr>
          <p:nvPr/>
        </p:nvCxnSpPr>
        <p:spPr>
          <a:xfrm>
            <a:off x="3050985" y="3429000"/>
            <a:ext cx="789530" cy="75437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ECD1DBD-3CDD-E5FD-E641-4539101A4352}"/>
              </a:ext>
            </a:extLst>
          </p:cNvPr>
          <p:cNvSpPr/>
          <p:nvPr/>
        </p:nvSpPr>
        <p:spPr>
          <a:xfrm>
            <a:off x="9144" y="1603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</a:t>
            </a:r>
            <a:r>
              <a:rPr lang="en-GB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DC6EFA5-8CFE-3E2D-F1CE-CBE8FAE74D13}"/>
              </a:ext>
            </a:extLst>
          </p:cNvPr>
          <p:cNvSpPr/>
          <p:nvPr/>
        </p:nvSpPr>
        <p:spPr>
          <a:xfrm>
            <a:off x="358705" y="689769"/>
            <a:ext cx="2803695" cy="1495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&amp; KECENDERUNGAN FIQIH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BA9EC5D-FB1F-D6E1-70D1-9F5E92757D59}"/>
              </a:ext>
            </a:extLst>
          </p:cNvPr>
          <p:cNvSpPr/>
          <p:nvPr/>
        </p:nvSpPr>
        <p:spPr>
          <a:xfrm>
            <a:off x="7443418" y="4239093"/>
            <a:ext cx="1420368" cy="6858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C533FF-A1A4-28D2-03DC-94EFAF4C43FD}"/>
              </a:ext>
            </a:extLst>
          </p:cNvPr>
          <p:cNvSpPr/>
          <p:nvPr/>
        </p:nvSpPr>
        <p:spPr>
          <a:xfrm rot="21037540">
            <a:off x="6182142" y="4073015"/>
            <a:ext cx="3948956" cy="158408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AABE054-7700-8A06-95DC-55F4BB6DA61B}"/>
              </a:ext>
            </a:extLst>
          </p:cNvPr>
          <p:cNvSpPr/>
          <p:nvPr/>
        </p:nvSpPr>
        <p:spPr>
          <a:xfrm rot="21032085">
            <a:off x="6121204" y="3774163"/>
            <a:ext cx="1651287" cy="44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Ahad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019F481-DA19-C7BD-2194-A79A4FA3C337}"/>
              </a:ext>
            </a:extLst>
          </p:cNvPr>
          <p:cNvSpPr/>
          <p:nvPr/>
        </p:nvSpPr>
        <p:spPr>
          <a:xfrm rot="21032085">
            <a:off x="8413709" y="3390357"/>
            <a:ext cx="1651287" cy="44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8E0BA6A-0CF7-0298-59B2-1AD9AF598824}"/>
              </a:ext>
            </a:extLst>
          </p:cNvPr>
          <p:cNvSpPr/>
          <p:nvPr/>
        </p:nvSpPr>
        <p:spPr>
          <a:xfrm>
            <a:off x="3840515" y="3830197"/>
            <a:ext cx="1570328" cy="7063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Gambaran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Pandangan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526CCA5-66F1-7AC2-2DAF-B348D9F70A21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410843" y="4183374"/>
            <a:ext cx="299654" cy="0"/>
          </a:xfrm>
          <a:prstGeom prst="straightConnector1">
            <a:avLst/>
          </a:prstGeom>
          <a:ln w="1016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4E876A1-BB22-6416-F53C-E8FF11762478}"/>
              </a:ext>
            </a:extLst>
          </p:cNvPr>
          <p:cNvSpPr/>
          <p:nvPr/>
        </p:nvSpPr>
        <p:spPr>
          <a:xfrm>
            <a:off x="1440940" y="2498453"/>
            <a:ext cx="639226" cy="55731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28382E6-3AD8-D317-35C1-2ED0BCE6855A}"/>
              </a:ext>
            </a:extLst>
          </p:cNvPr>
          <p:cNvSpPr/>
          <p:nvPr/>
        </p:nvSpPr>
        <p:spPr>
          <a:xfrm>
            <a:off x="3835751" y="5247217"/>
            <a:ext cx="7843343" cy="10137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Dalam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hujjiyah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mengagungkan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manthuq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-nya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makna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tersurat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-nya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makna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tersirat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), dan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ma'qul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-nya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makna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dapat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dipahami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rasional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yaitu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sz="20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DDDD01A-400F-EC6C-1C69-E40E4FA36554}"/>
              </a:ext>
            </a:extLst>
          </p:cNvPr>
          <p:cNvCxnSpPr>
            <a:cxnSpLocks/>
            <a:stCxn id="3" idx="3"/>
            <a:endCxn id="34" idx="1"/>
          </p:cNvCxnSpPr>
          <p:nvPr/>
        </p:nvCxnSpPr>
        <p:spPr>
          <a:xfrm>
            <a:off x="3050985" y="3429000"/>
            <a:ext cx="784766" cy="232510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4DFFCD4-CCEF-95B4-917B-106FE1E4B27C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7770382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94293-09E7-7BD1-72BE-9A8A26A49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17AD3EE-7C1A-6B5C-0734-23AB87200EE0}"/>
              </a:ext>
            </a:extLst>
          </p:cNvPr>
          <p:cNvSpPr/>
          <p:nvPr/>
        </p:nvSpPr>
        <p:spPr>
          <a:xfrm>
            <a:off x="467768" y="2778895"/>
            <a:ext cx="2580864" cy="9172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AHLUR RA’YI</a:t>
            </a:r>
            <a:r>
              <a:rPr lang="en-GB" sz="2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endParaRPr lang="en-GB" sz="2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87354D-6A77-8593-D3E5-B304CB963365}"/>
              </a:ext>
            </a:extLst>
          </p:cNvPr>
          <p:cNvSpPr/>
          <p:nvPr/>
        </p:nvSpPr>
        <p:spPr>
          <a:xfrm>
            <a:off x="3835752" y="212419"/>
            <a:ext cx="7347360" cy="7074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perhatian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sedikit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perhatian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sangat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kuat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20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D42CDF3-0F4E-3F1B-6EA4-07A98EC3BA10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3048632" y="566140"/>
            <a:ext cx="787120" cy="267139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996463C-1D65-0A40-3967-7BDED3F55B52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 flipV="1">
            <a:off x="3048632" y="1379044"/>
            <a:ext cx="787121" cy="185849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C6BAA98-101B-BACA-0392-CEE29C4E3249}"/>
              </a:ext>
            </a:extLst>
          </p:cNvPr>
          <p:cNvSpPr/>
          <p:nvPr/>
        </p:nvSpPr>
        <p:spPr>
          <a:xfrm>
            <a:off x="3835753" y="1025323"/>
            <a:ext cx="7347360" cy="70744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Mendahulukan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qiyas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diatas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khabar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ahad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keadaan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mutlak</a:t>
            </a:r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20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7636121-4D08-20C7-106B-5E44C13E17E2}"/>
              </a:ext>
            </a:extLst>
          </p:cNvPr>
          <p:cNvCxnSpPr>
            <a:cxnSpLocks/>
            <a:stCxn id="3" idx="3"/>
            <a:endCxn id="54" idx="1"/>
          </p:cNvCxnSpPr>
          <p:nvPr/>
        </p:nvCxnSpPr>
        <p:spPr>
          <a:xfrm flipV="1">
            <a:off x="3048632" y="2951702"/>
            <a:ext cx="787120" cy="28583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3ECF126-3EAD-5736-87D0-7FDCF810ED8E}"/>
              </a:ext>
            </a:extLst>
          </p:cNvPr>
          <p:cNvSpPr/>
          <p:nvPr/>
        </p:nvSpPr>
        <p:spPr>
          <a:xfrm>
            <a:off x="9144" y="1603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</a:t>
            </a:r>
            <a:r>
              <a:rPr lang="en-GB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A063361-C320-2548-6768-C0908429C8C2}"/>
              </a:ext>
            </a:extLst>
          </p:cNvPr>
          <p:cNvSpPr/>
          <p:nvPr/>
        </p:nvSpPr>
        <p:spPr>
          <a:xfrm>
            <a:off x="358705" y="689769"/>
            <a:ext cx="2803695" cy="1495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&amp; KECENDERUNGAN FIQIH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138B335-4724-4087-45A4-55EFE9725504}"/>
              </a:ext>
            </a:extLst>
          </p:cNvPr>
          <p:cNvSpPr/>
          <p:nvPr/>
        </p:nvSpPr>
        <p:spPr>
          <a:xfrm>
            <a:off x="7851279" y="2948307"/>
            <a:ext cx="1420368" cy="6858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0CFF75-4A03-984A-5C72-09CB718E74C7}"/>
              </a:ext>
            </a:extLst>
          </p:cNvPr>
          <p:cNvSpPr/>
          <p:nvPr/>
        </p:nvSpPr>
        <p:spPr>
          <a:xfrm rot="462885">
            <a:off x="6590003" y="2782229"/>
            <a:ext cx="3948956" cy="158408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1468C50-C2E9-5185-39E9-B976799C1DEA}"/>
              </a:ext>
            </a:extLst>
          </p:cNvPr>
          <p:cNvSpPr/>
          <p:nvPr/>
        </p:nvSpPr>
        <p:spPr>
          <a:xfrm rot="457430">
            <a:off x="6640925" y="2138145"/>
            <a:ext cx="1651287" cy="44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Ahad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07A278C-CD02-3DB3-3630-76F55374FFC6}"/>
              </a:ext>
            </a:extLst>
          </p:cNvPr>
          <p:cNvSpPr/>
          <p:nvPr/>
        </p:nvSpPr>
        <p:spPr>
          <a:xfrm rot="457430">
            <a:off x="8940442" y="2452364"/>
            <a:ext cx="1651287" cy="44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9190EDB-0E2E-E70E-288B-855076B4AF8C}"/>
              </a:ext>
            </a:extLst>
          </p:cNvPr>
          <p:cNvSpPr/>
          <p:nvPr/>
        </p:nvSpPr>
        <p:spPr>
          <a:xfrm>
            <a:off x="975388" y="4146261"/>
            <a:ext cx="1570328" cy="9172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Catatan</a:t>
            </a:r>
            <a:endParaRPr lang="en-GB" sz="2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8178C04-356A-E021-A3D7-60ED5B6DA1AD}"/>
              </a:ext>
            </a:extLst>
          </p:cNvPr>
          <p:cNvCxnSpPr>
            <a:cxnSpLocks/>
            <a:stCxn id="3" idx="2"/>
            <a:endCxn id="25" idx="0"/>
          </p:cNvCxnSpPr>
          <p:nvPr/>
        </p:nvCxnSpPr>
        <p:spPr>
          <a:xfrm>
            <a:off x="1758200" y="3696173"/>
            <a:ext cx="2352" cy="45008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0A871F9-740C-6587-1213-0690514998DC}"/>
              </a:ext>
            </a:extLst>
          </p:cNvPr>
          <p:cNvSpPr/>
          <p:nvPr/>
        </p:nvSpPr>
        <p:spPr>
          <a:xfrm>
            <a:off x="2921200" y="3868932"/>
            <a:ext cx="8962691" cy="5717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Tidak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imam pun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kecuali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ra’yi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Artinya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Ahlur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Ra'yi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berarti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ra’yi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4349461-AA49-495B-AD12-C8B42759FAEA}"/>
              </a:ext>
            </a:extLst>
          </p:cNvPr>
          <p:cNvSpPr/>
          <p:nvPr/>
        </p:nvSpPr>
        <p:spPr>
          <a:xfrm>
            <a:off x="2921201" y="4508874"/>
            <a:ext cx="8962691" cy="11443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Tidak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imam pun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diantara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kecuali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mengikuti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Hanya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saja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meskipun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tampak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prinsipnya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kenyataannya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parsial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di mana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atsar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riwayat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terbukti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sahih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dikalangan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Hijaz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dikalangan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Iraq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 Maka,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Hijaz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mengamalkannya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sedangkan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sz="1400" i="1" dirty="0">
                <a:solidFill>
                  <a:schemeClr val="bg1"/>
                </a:solidFill>
                <a:latin typeface="Rockwell" panose="02060603020205020403" pitchFamily="18" charset="0"/>
              </a:rPr>
              <a:t> Iraq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meninggalkannya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tidak sampai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atau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cacat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atsar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4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436F6A1-CAE5-7932-FAB3-3150D525691F}"/>
              </a:ext>
            </a:extLst>
          </p:cNvPr>
          <p:cNvCxnSpPr>
            <a:cxnSpLocks/>
            <a:stCxn id="25" idx="3"/>
            <a:endCxn id="35" idx="1"/>
          </p:cNvCxnSpPr>
          <p:nvPr/>
        </p:nvCxnSpPr>
        <p:spPr>
          <a:xfrm flipV="1">
            <a:off x="2545716" y="4154812"/>
            <a:ext cx="375484" cy="45008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EBCA9D4-D341-F9D3-A14F-ED50A4344A2D}"/>
              </a:ext>
            </a:extLst>
          </p:cNvPr>
          <p:cNvCxnSpPr>
            <a:cxnSpLocks/>
            <a:stCxn id="25" idx="3"/>
            <a:endCxn id="36" idx="1"/>
          </p:cNvCxnSpPr>
          <p:nvPr/>
        </p:nvCxnSpPr>
        <p:spPr>
          <a:xfrm>
            <a:off x="2545716" y="4604900"/>
            <a:ext cx="375485" cy="47615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65230103-28A8-3D1B-EBCE-652DA0B3E3FD}"/>
              </a:ext>
            </a:extLst>
          </p:cNvPr>
          <p:cNvSpPr/>
          <p:nvPr/>
        </p:nvSpPr>
        <p:spPr>
          <a:xfrm>
            <a:off x="1438587" y="2318337"/>
            <a:ext cx="639226" cy="55731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9F6B241B-3C55-9F24-821F-9F572D23A257}"/>
              </a:ext>
            </a:extLst>
          </p:cNvPr>
          <p:cNvSpPr/>
          <p:nvPr/>
        </p:nvSpPr>
        <p:spPr>
          <a:xfrm>
            <a:off x="3835752" y="2598525"/>
            <a:ext cx="1570328" cy="7063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Gambaran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Pandangan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585D2BC-A85A-A77B-79CA-0BD5ABA91547}"/>
              </a:ext>
            </a:extLst>
          </p:cNvPr>
          <p:cNvCxnSpPr>
            <a:cxnSpLocks/>
            <a:stCxn id="54" idx="3"/>
          </p:cNvCxnSpPr>
          <p:nvPr/>
        </p:nvCxnSpPr>
        <p:spPr>
          <a:xfrm>
            <a:off x="5406080" y="2951702"/>
            <a:ext cx="299654" cy="0"/>
          </a:xfrm>
          <a:prstGeom prst="straightConnector1">
            <a:avLst/>
          </a:prstGeom>
          <a:ln w="1016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E0A26514-D526-671D-623D-228555383BCD}"/>
              </a:ext>
            </a:extLst>
          </p:cNvPr>
          <p:cNvSpPr/>
          <p:nvPr/>
        </p:nvSpPr>
        <p:spPr>
          <a:xfrm>
            <a:off x="308107" y="5717508"/>
            <a:ext cx="11575785" cy="105843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Misalnya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ulama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Kufah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menerima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ahad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datang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orang,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bertentangan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bisa jadi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Al-Qur'an, Maka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"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bertentangan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ayat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Al-Qur'an,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sedangkan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diriwayatkan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kecuali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orang,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mungkin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salah,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mungkin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sendirian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." Maka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menerimanya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beberapa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tempat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Demikian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pula,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mungkin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bersikap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keras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menerima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ahad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masalah-masalah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tersebar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luas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"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terkenal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diketahui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tidak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riwayat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kecuali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orang." Maka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sangat ragu-ragu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menerimanya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3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3953903-4892-5D9E-C169-86363E013D62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1758200" y="5063539"/>
            <a:ext cx="2352" cy="653969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960C96BA-9640-455F-0178-A8D58D974AE0}"/>
              </a:ext>
            </a:extLst>
          </p:cNvPr>
          <p:cNvSpPr txBox="1"/>
          <p:nvPr/>
        </p:nvSpPr>
        <p:spPr>
          <a:xfrm>
            <a:off x="-82296" y="6673592"/>
            <a:ext cx="13167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8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8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800" i="1" dirty="0"/>
          </a:p>
        </p:txBody>
      </p:sp>
    </p:spTree>
    <p:extLst>
      <p:ext uri="{BB962C8B-B14F-4D97-AF65-F5344CB8AC3E}">
        <p14:creationId xmlns:p14="http://schemas.microsoft.com/office/powerpoint/2010/main" val="12874820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664A0-CBBA-426E-6DF8-0209844BA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7323FEF-A20B-D837-1135-44FF1A96E33B}"/>
              </a:ext>
            </a:extLst>
          </p:cNvPr>
          <p:cNvSpPr/>
          <p:nvPr/>
        </p:nvSpPr>
        <p:spPr>
          <a:xfrm>
            <a:off x="342105" y="2970361"/>
            <a:ext cx="2580864" cy="9172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ZHOHIRIYAH</a:t>
            </a:r>
            <a:endParaRPr lang="en-GB" sz="2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5DE917-08AC-162F-BBFC-8E3D78955ADA}"/>
              </a:ext>
            </a:extLst>
          </p:cNvPr>
          <p:cNvSpPr/>
          <p:nvPr/>
        </p:nvSpPr>
        <p:spPr>
          <a:xfrm>
            <a:off x="3835750" y="207968"/>
            <a:ext cx="2803695" cy="5811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Membatasi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perhatian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zhahir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teks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lahiriah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194E479-4F49-FD65-16EB-F24E5AFBB19E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2922969" y="498537"/>
            <a:ext cx="912781" cy="293046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97FAD2B-5907-F8B5-A919-7905BB689330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 flipV="1">
            <a:off x="2922969" y="2622239"/>
            <a:ext cx="912784" cy="80676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F08BA2C-A306-45AF-A51D-671EDA42997A}"/>
              </a:ext>
            </a:extLst>
          </p:cNvPr>
          <p:cNvSpPr/>
          <p:nvPr/>
        </p:nvSpPr>
        <p:spPr>
          <a:xfrm>
            <a:off x="3835753" y="2222481"/>
            <a:ext cx="2803694" cy="79951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Beralih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ke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istishhab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pada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padanya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E716CE0-4ABD-ECCE-B33F-6A46550ABB87}"/>
              </a:ext>
            </a:extLst>
          </p:cNvPr>
          <p:cNvCxnSpPr>
            <a:cxnSpLocks/>
            <a:stCxn id="3" idx="3"/>
            <a:endCxn id="43" idx="1"/>
          </p:cNvCxnSpPr>
          <p:nvPr/>
        </p:nvCxnSpPr>
        <p:spPr>
          <a:xfrm>
            <a:off x="2922969" y="3429000"/>
            <a:ext cx="912782" cy="49736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F0158A9-C237-C43B-1433-2F52AF5A56E2}"/>
              </a:ext>
            </a:extLst>
          </p:cNvPr>
          <p:cNvSpPr/>
          <p:nvPr/>
        </p:nvSpPr>
        <p:spPr>
          <a:xfrm>
            <a:off x="9144" y="1603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42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225DF70-1E14-80C7-1E00-F08C382FB8A9}"/>
              </a:ext>
            </a:extLst>
          </p:cNvPr>
          <p:cNvSpPr/>
          <p:nvPr/>
        </p:nvSpPr>
        <p:spPr>
          <a:xfrm>
            <a:off x="358705" y="689769"/>
            <a:ext cx="2803695" cy="1495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&amp; KECENDERUNGAN FIQIH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C799F7D-2621-46F9-DCC5-2C8D0DAC5CEA}"/>
              </a:ext>
            </a:extLst>
          </p:cNvPr>
          <p:cNvSpPr/>
          <p:nvPr/>
        </p:nvSpPr>
        <p:spPr>
          <a:xfrm>
            <a:off x="7639778" y="4139539"/>
            <a:ext cx="1420368" cy="6858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9E21E4-269B-9E41-DE87-95F05C61CE7B}"/>
              </a:ext>
            </a:extLst>
          </p:cNvPr>
          <p:cNvSpPr/>
          <p:nvPr/>
        </p:nvSpPr>
        <p:spPr>
          <a:xfrm rot="21037540">
            <a:off x="6378502" y="3973461"/>
            <a:ext cx="3948956" cy="158408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C99260-35DB-5871-E125-286603D6080E}"/>
              </a:ext>
            </a:extLst>
          </p:cNvPr>
          <p:cNvSpPr/>
          <p:nvPr/>
        </p:nvSpPr>
        <p:spPr>
          <a:xfrm rot="21032085">
            <a:off x="6317564" y="3674609"/>
            <a:ext cx="1651287" cy="44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Al-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Istishhab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AA02ED7-567E-F9B6-7CC6-A812778BF145}"/>
              </a:ext>
            </a:extLst>
          </p:cNvPr>
          <p:cNvSpPr/>
          <p:nvPr/>
        </p:nvSpPr>
        <p:spPr>
          <a:xfrm rot="21032085">
            <a:off x="8610069" y="3290803"/>
            <a:ext cx="1651287" cy="44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85A54A7-6010-7FF7-3216-DFF96DEAF055}"/>
              </a:ext>
            </a:extLst>
          </p:cNvPr>
          <p:cNvSpPr/>
          <p:nvPr/>
        </p:nvSpPr>
        <p:spPr>
          <a:xfrm rot="21032085">
            <a:off x="6232815" y="3190634"/>
            <a:ext cx="1651287" cy="44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Zhahir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Nash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B6EBBE-FDD9-C155-89B2-F0814D9B8314}"/>
              </a:ext>
            </a:extLst>
          </p:cNvPr>
          <p:cNvSpPr txBox="1"/>
          <p:nvPr/>
        </p:nvSpPr>
        <p:spPr>
          <a:xfrm rot="20944183">
            <a:off x="9473099" y="2462641"/>
            <a:ext cx="8308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0" b="1" dirty="0">
                <a:solidFill>
                  <a:schemeClr val="accent4">
                    <a:lumMod val="75000"/>
                  </a:schemeClr>
                </a:solidFill>
                <a:latin typeface="Rockwell" panose="02060603020205020403" pitchFamily="18" charset="0"/>
              </a:rPr>
              <a:t>x</a:t>
            </a:r>
            <a:endParaRPr lang="en-GB" sz="10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F8E09EE-6A1D-F8FB-53B1-97E590BC31E1}"/>
              </a:ext>
            </a:extLst>
          </p:cNvPr>
          <p:cNvSpPr/>
          <p:nvPr/>
        </p:nvSpPr>
        <p:spPr>
          <a:xfrm>
            <a:off x="460002" y="4139539"/>
            <a:ext cx="2345070" cy="7087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zaman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Empat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Imam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AF812A4-0067-B5BE-C104-B78E96BBEC2A}"/>
              </a:ext>
            </a:extLst>
          </p:cNvPr>
          <p:cNvSpPr/>
          <p:nvPr/>
        </p:nvSpPr>
        <p:spPr>
          <a:xfrm>
            <a:off x="3835750" y="867676"/>
            <a:ext cx="2803695" cy="5811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Menolak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berhujjah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89C379B-5282-43CC-B4FD-FB29A618B298}"/>
              </a:ext>
            </a:extLst>
          </p:cNvPr>
          <p:cNvSpPr/>
          <p:nvPr/>
        </p:nvSpPr>
        <p:spPr>
          <a:xfrm>
            <a:off x="3835751" y="1546448"/>
            <a:ext cx="2803695" cy="5783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Menolak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berhujjah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atsar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055314C-CE05-0B50-BF09-B433929205EB}"/>
              </a:ext>
            </a:extLst>
          </p:cNvPr>
          <p:cNvSpPr/>
          <p:nvPr/>
        </p:nvSpPr>
        <p:spPr>
          <a:xfrm>
            <a:off x="470121" y="6063833"/>
            <a:ext cx="11473849" cy="73231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Catatan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Mayoritas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ulama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menganggap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Zhahiri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diakui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ini tidak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diperhitungkan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perselisihan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 Sebagian lagi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Zhahiriyah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bid'ah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200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Hijriah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Sebabnya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kitab yang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disusun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Dawud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saat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ini.</a:t>
            </a:r>
            <a:endParaRPr lang="en-GB" sz="15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89F5AC4-915B-A0C4-D020-0F50E00BB1F7}"/>
              </a:ext>
            </a:extLst>
          </p:cNvPr>
          <p:cNvCxnSpPr>
            <a:cxnSpLocks/>
            <a:stCxn id="3" idx="2"/>
            <a:endCxn id="23" idx="0"/>
          </p:cNvCxnSpPr>
          <p:nvPr/>
        </p:nvCxnSpPr>
        <p:spPr>
          <a:xfrm>
            <a:off x="1632537" y="3887639"/>
            <a:ext cx="0" cy="25190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23682C8-36E2-6268-F366-71809B6C6BBA}"/>
              </a:ext>
            </a:extLst>
          </p:cNvPr>
          <p:cNvSpPr/>
          <p:nvPr/>
        </p:nvSpPr>
        <p:spPr>
          <a:xfrm>
            <a:off x="3835751" y="3573187"/>
            <a:ext cx="1570328" cy="7063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Gambaran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Pandangan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E6DF098-B564-8B99-A478-062AE9F26C12}"/>
              </a:ext>
            </a:extLst>
          </p:cNvPr>
          <p:cNvCxnSpPr>
            <a:cxnSpLocks/>
            <a:stCxn id="43" idx="3"/>
          </p:cNvCxnSpPr>
          <p:nvPr/>
        </p:nvCxnSpPr>
        <p:spPr>
          <a:xfrm>
            <a:off x="5406079" y="3926364"/>
            <a:ext cx="299654" cy="0"/>
          </a:xfrm>
          <a:prstGeom prst="straightConnector1">
            <a:avLst/>
          </a:prstGeom>
          <a:ln w="1016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CD4A8C3-593E-2368-89AF-D06804D9C0A5}"/>
              </a:ext>
            </a:extLst>
          </p:cNvPr>
          <p:cNvSpPr/>
          <p:nvPr/>
        </p:nvSpPr>
        <p:spPr>
          <a:xfrm>
            <a:off x="1312924" y="2502566"/>
            <a:ext cx="639226" cy="55731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CB2EAE49-F603-997E-919E-5464DCE0E405}"/>
              </a:ext>
            </a:extLst>
          </p:cNvPr>
          <p:cNvSpPr/>
          <p:nvPr/>
        </p:nvSpPr>
        <p:spPr>
          <a:xfrm>
            <a:off x="460001" y="5117959"/>
            <a:ext cx="2345070" cy="7087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Dawud bin Ali Al-Hammam Az-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Zhahiri</a:t>
            </a:r>
            <a:endParaRPr lang="en-GB" sz="16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638C355-8C2D-802B-A8B9-E9194FC6FB34}"/>
              </a:ext>
            </a:extLst>
          </p:cNvPr>
          <p:cNvSpPr/>
          <p:nvPr/>
        </p:nvSpPr>
        <p:spPr>
          <a:xfrm>
            <a:off x="2974559" y="4955435"/>
            <a:ext cx="9013225" cy="10337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Dawud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mengingkari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qiyas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khafi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analogi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tersembunyi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dan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menerima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qiyas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jali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analogi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jelas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).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Berbeda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Ibnu Hazm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mengingkari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qiyas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keseluruhan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berijtihad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mandiri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sesuai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Ahluz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Zhahir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sama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Dawud.  Dalam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pemahaman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), Dawud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hujjiyah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mukhalafah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pemahaman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kebalikan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 dan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hujjiyah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sz="13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laqab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pemahaman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sebutan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), yang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merupakan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terlemah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  Adapun Ibnu Hazm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mengingkari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00" dirty="0" err="1">
                <a:solidFill>
                  <a:schemeClr val="bg1"/>
                </a:solidFill>
                <a:latin typeface="Rockwell" panose="02060603020205020403" pitchFamily="18" charset="0"/>
              </a:rPr>
              <a:t>keseluruhan</a:t>
            </a:r>
            <a:r>
              <a:rPr lang="en-GB" sz="13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3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D3B778FF-6B44-1C59-2402-F4884000DB34}"/>
              </a:ext>
            </a:extLst>
          </p:cNvPr>
          <p:cNvSpPr/>
          <p:nvPr/>
        </p:nvSpPr>
        <p:spPr>
          <a:xfrm>
            <a:off x="6837488" y="207969"/>
            <a:ext cx="5112774" cy="14508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Dalam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hujjiyah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Zhahiriyah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mengambil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manthuq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(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makna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tersurat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). Adapun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mengambilnya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Dawud,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lagi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mengambil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manthuq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saja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meninggalkan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(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makna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tersirat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), dan </a:t>
            </a:r>
            <a:r>
              <a:rPr lang="en-GB" sz="15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ma'qul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makna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rasional</a:t>
            </a:r>
            <a:r>
              <a:rPr lang="en-GB" sz="1500" i="1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500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500" dirty="0">
                <a:solidFill>
                  <a:schemeClr val="bg1"/>
                </a:solidFill>
                <a:latin typeface="Rockwell" panose="02060603020205020403" pitchFamily="18" charset="0"/>
              </a:rPr>
              <a:t> Ibnu Hazm.</a:t>
            </a:r>
            <a:endParaRPr lang="en-GB" sz="15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46446F2-BAEB-FA23-79BB-5BF44BBDF0E3}"/>
              </a:ext>
            </a:extLst>
          </p:cNvPr>
          <p:cNvSpPr/>
          <p:nvPr/>
        </p:nvSpPr>
        <p:spPr>
          <a:xfrm>
            <a:off x="6831199" y="1767861"/>
            <a:ext cx="5112772" cy="3623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Ibnu Hazm tidak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berhujjah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atsar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93B9B6F0-7460-6E2A-D1F0-152C708AE15A}"/>
              </a:ext>
            </a:extLst>
          </p:cNvPr>
          <p:cNvSpPr/>
          <p:nvPr/>
        </p:nvSpPr>
        <p:spPr>
          <a:xfrm>
            <a:off x="6831198" y="2299642"/>
            <a:ext cx="5112773" cy="6386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yaitu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asal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segala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sesuatu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ibahah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(boleh).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Istishhab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menetapkan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asal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60D43EF-CD9F-A782-64BD-29468A443663}"/>
              </a:ext>
            </a:extLst>
          </p:cNvPr>
          <p:cNvCxnSpPr>
            <a:cxnSpLocks/>
            <a:stCxn id="50" idx="3"/>
            <a:endCxn id="55" idx="1"/>
          </p:cNvCxnSpPr>
          <p:nvPr/>
        </p:nvCxnSpPr>
        <p:spPr>
          <a:xfrm>
            <a:off x="2805071" y="5472334"/>
            <a:ext cx="169488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9E8C7DA-A90E-A16E-8BF1-96BD64EC8459}"/>
              </a:ext>
            </a:extLst>
          </p:cNvPr>
          <p:cNvCxnSpPr>
            <a:cxnSpLocks/>
            <a:stCxn id="23" idx="2"/>
            <a:endCxn id="50" idx="0"/>
          </p:cNvCxnSpPr>
          <p:nvPr/>
        </p:nvCxnSpPr>
        <p:spPr>
          <a:xfrm flipH="1">
            <a:off x="1632536" y="4848288"/>
            <a:ext cx="1" cy="26967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4B576E86-1E09-83C6-61B5-418ECA33E505}"/>
              </a:ext>
            </a:extLst>
          </p:cNvPr>
          <p:cNvSpPr txBox="1"/>
          <p:nvPr/>
        </p:nvSpPr>
        <p:spPr>
          <a:xfrm>
            <a:off x="-82296" y="6673592"/>
            <a:ext cx="13167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8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8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800" i="1" dirty="0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704CAF0-36DB-0A95-3CD4-8BE944F80394}"/>
              </a:ext>
            </a:extLst>
          </p:cNvPr>
          <p:cNvCxnSpPr>
            <a:cxnSpLocks/>
            <a:stCxn id="4" idx="2"/>
            <a:endCxn id="28" idx="0"/>
          </p:cNvCxnSpPr>
          <p:nvPr/>
        </p:nvCxnSpPr>
        <p:spPr>
          <a:xfrm>
            <a:off x="5237598" y="789105"/>
            <a:ext cx="0" cy="78571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2579E709-0E4F-1413-6980-04FC992135E3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>
            <a:off x="5237598" y="1448813"/>
            <a:ext cx="1" cy="97635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2058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AF545-86FB-59D7-EAB3-12DC5DDF2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B66A730-E290-E5DA-5351-C05B00C12AE6}"/>
              </a:ext>
            </a:extLst>
          </p:cNvPr>
          <p:cNvSpPr/>
          <p:nvPr/>
        </p:nvSpPr>
        <p:spPr>
          <a:xfrm>
            <a:off x="470121" y="2970361"/>
            <a:ext cx="2580864" cy="9172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AL-’AQLIYAH (RASIONALIS)</a:t>
            </a:r>
            <a:endParaRPr lang="en-GB" sz="2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3DFE601-AFBD-F07E-84A9-7460A54B0689}"/>
              </a:ext>
            </a:extLst>
          </p:cNvPr>
          <p:cNvSpPr/>
          <p:nvPr/>
        </p:nvSpPr>
        <p:spPr>
          <a:xfrm>
            <a:off x="3835752" y="689770"/>
            <a:ext cx="5719728" cy="770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Mengabaikan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terutama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ahad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meremehkan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kedudukan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serta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keabsahannya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20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69C8FE1-E37E-F61C-DE6B-400907DF1820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3050985" y="1075248"/>
            <a:ext cx="784767" cy="235375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8B03D47-08B1-8E0E-8FE8-788E41A5CF96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 flipV="1">
            <a:off x="3050985" y="2008623"/>
            <a:ext cx="784768" cy="142037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D0D7A9-D5B4-77E8-271E-DEB26E8A3EA2}"/>
              </a:ext>
            </a:extLst>
          </p:cNvPr>
          <p:cNvSpPr/>
          <p:nvPr/>
        </p:nvSpPr>
        <p:spPr>
          <a:xfrm>
            <a:off x="3835753" y="1623146"/>
            <a:ext cx="6378095" cy="77095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Perhatian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pandangan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maslahat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kemaslahatan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)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mendahulukan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maslahat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di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atas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20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8FB403B-32C5-B802-B170-95C607587ECB}"/>
              </a:ext>
            </a:extLst>
          </p:cNvPr>
          <p:cNvCxnSpPr>
            <a:cxnSpLocks/>
            <a:stCxn id="3" idx="3"/>
            <a:endCxn id="19" idx="1"/>
          </p:cNvCxnSpPr>
          <p:nvPr/>
        </p:nvCxnSpPr>
        <p:spPr>
          <a:xfrm>
            <a:off x="3050985" y="3429000"/>
            <a:ext cx="784767" cy="83135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E551A4E-13A3-EB44-2F69-60550D0C6BD3}"/>
              </a:ext>
            </a:extLst>
          </p:cNvPr>
          <p:cNvSpPr/>
          <p:nvPr/>
        </p:nvSpPr>
        <p:spPr>
          <a:xfrm>
            <a:off x="9144" y="1603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43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725BFA5-1BB0-4779-1CFF-6A657470C2DC}"/>
              </a:ext>
            </a:extLst>
          </p:cNvPr>
          <p:cNvSpPr/>
          <p:nvPr/>
        </p:nvSpPr>
        <p:spPr>
          <a:xfrm>
            <a:off x="358705" y="689769"/>
            <a:ext cx="2803695" cy="1495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&amp; KECENDERUNGAN FIQIH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9379A0F9-5A9D-32EE-FFAD-307C3DEC79FB}"/>
              </a:ext>
            </a:extLst>
          </p:cNvPr>
          <p:cNvSpPr/>
          <p:nvPr/>
        </p:nvSpPr>
        <p:spPr>
          <a:xfrm>
            <a:off x="7276062" y="4239093"/>
            <a:ext cx="1420368" cy="6858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C10BB4-D753-8315-84FF-6BCD11BBC15B}"/>
              </a:ext>
            </a:extLst>
          </p:cNvPr>
          <p:cNvSpPr/>
          <p:nvPr/>
        </p:nvSpPr>
        <p:spPr>
          <a:xfrm rot="21037540">
            <a:off x="6014786" y="4073015"/>
            <a:ext cx="3948956" cy="158408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5F54ED1-0550-0D14-DCE3-4AC05AC6E5CD}"/>
              </a:ext>
            </a:extLst>
          </p:cNvPr>
          <p:cNvSpPr/>
          <p:nvPr/>
        </p:nvSpPr>
        <p:spPr>
          <a:xfrm rot="21032085">
            <a:off x="5953848" y="3774163"/>
            <a:ext cx="1651287" cy="44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Maslahat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FE3C582-F9BB-3DBA-EC1C-5D53A26994DB}"/>
              </a:ext>
            </a:extLst>
          </p:cNvPr>
          <p:cNvSpPr/>
          <p:nvPr/>
        </p:nvSpPr>
        <p:spPr>
          <a:xfrm rot="21032085">
            <a:off x="8246353" y="3390357"/>
            <a:ext cx="1651287" cy="44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A338A64-2774-7FCD-A170-FFCF7053C2FB}"/>
              </a:ext>
            </a:extLst>
          </p:cNvPr>
          <p:cNvSpPr/>
          <p:nvPr/>
        </p:nvSpPr>
        <p:spPr>
          <a:xfrm>
            <a:off x="640746" y="4239093"/>
            <a:ext cx="2239614" cy="685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Pewaris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Mu'tazilah</a:t>
            </a:r>
            <a:endParaRPr lang="en-GB" sz="2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4137495-B4AB-1BA6-72E6-C30FC90EE0BD}"/>
              </a:ext>
            </a:extLst>
          </p:cNvPr>
          <p:cNvSpPr/>
          <p:nvPr/>
        </p:nvSpPr>
        <p:spPr>
          <a:xfrm>
            <a:off x="1438587" y="2325191"/>
            <a:ext cx="639226" cy="55731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FF294F9-4CA3-1040-467A-25E5F1A08529}"/>
              </a:ext>
            </a:extLst>
          </p:cNvPr>
          <p:cNvSpPr/>
          <p:nvPr/>
        </p:nvSpPr>
        <p:spPr>
          <a:xfrm>
            <a:off x="3835752" y="3907173"/>
            <a:ext cx="1570328" cy="7063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Gambaran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Pandangan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1269817-F927-BDCF-8066-5A2F1A6A7A06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406080" y="4260350"/>
            <a:ext cx="299654" cy="0"/>
          </a:xfrm>
          <a:prstGeom prst="straightConnector1">
            <a:avLst/>
          </a:prstGeom>
          <a:ln w="1016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8FA6B09-21CC-34E5-13BB-A166BCA98751}"/>
              </a:ext>
            </a:extLst>
          </p:cNvPr>
          <p:cNvCxnSpPr>
            <a:cxnSpLocks/>
            <a:stCxn id="3" idx="2"/>
            <a:endCxn id="13" idx="0"/>
          </p:cNvCxnSpPr>
          <p:nvPr/>
        </p:nvCxnSpPr>
        <p:spPr>
          <a:xfrm>
            <a:off x="1760553" y="3887639"/>
            <a:ext cx="0" cy="351454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095EBD-F5C0-F6C9-037F-78C9AF191DDD}"/>
              </a:ext>
            </a:extLst>
          </p:cNvPr>
          <p:cNvSpPr/>
          <p:nvPr/>
        </p:nvSpPr>
        <p:spPr>
          <a:xfrm>
            <a:off x="640746" y="5422042"/>
            <a:ext cx="11040704" cy="105773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Kita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menemukan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misalnya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Hadits-hadits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memperhatikan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keadaan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tidak bisa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mengamalkannya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Hadits-hadits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yang Nabi Muhammad ﷺ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sampaikan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berada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padang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pasir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sebagainya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tidak bisa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menerapkannya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abad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ke-21 ini”. 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Ini adalah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hal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sangat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berbahaya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dan tidak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diragukan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lagi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merusak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syariat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3D8167-8D29-1D6E-2C98-F3692E8DA13C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2837263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3E16C-F7BF-FA9D-B3CF-493DCC03F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2300DD0-373B-722D-6DC8-5F1B8871D16F}"/>
              </a:ext>
            </a:extLst>
          </p:cNvPr>
          <p:cNvSpPr/>
          <p:nvPr/>
        </p:nvSpPr>
        <p:spPr>
          <a:xfrm>
            <a:off x="3777454" y="1297285"/>
            <a:ext cx="7825408" cy="105603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Munculnya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kitab-kitab Yunani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diterjemahkan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ke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bahasa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Arab dan dibaca oleh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umat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Islam,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terpengaruh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olehnya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F7DC8F-8CD9-E9F4-4C6A-9A9CC037EE46}"/>
              </a:ext>
            </a:extLst>
          </p:cNvPr>
          <p:cNvSpPr/>
          <p:nvPr/>
        </p:nvSpPr>
        <p:spPr>
          <a:xfrm>
            <a:off x="3769293" y="2626567"/>
            <a:ext cx="7833570" cy="7486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Mu'tazilah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membantah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menganggap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utama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syar'i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1505CD9-7D05-1EE6-1F89-3259B38A1A26}"/>
              </a:ext>
            </a:extLst>
          </p:cNvPr>
          <p:cNvSpPr/>
          <p:nvPr/>
        </p:nvSpPr>
        <p:spPr>
          <a:xfrm>
            <a:off x="3777454" y="516729"/>
            <a:ext cx="7825408" cy="506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Mu’tazilah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termasuk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i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diakui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62005F-B09D-F331-CBBF-4269E9F95271}"/>
              </a:ext>
            </a:extLst>
          </p:cNvPr>
          <p:cNvSpPr/>
          <p:nvPr/>
        </p:nvSpPr>
        <p:spPr>
          <a:xfrm>
            <a:off x="3777454" y="3648456"/>
            <a:ext cx="7833569" cy="13029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Mu'tazilah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diriwayatkan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artinya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kitab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“Ini adalah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Mu'tazilah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”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teori-teori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dibantah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oleh para ulama.</a:t>
            </a:r>
            <a:endParaRPr lang="en-GB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CCE103A-6E5F-76EB-3CD1-570353E89223}"/>
              </a:ext>
            </a:extLst>
          </p:cNvPr>
          <p:cNvSpPr/>
          <p:nvPr/>
        </p:nvSpPr>
        <p:spPr>
          <a:xfrm>
            <a:off x="9144" y="1603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44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F7F18B-E21D-1BFC-843A-BC7EB199E60A}"/>
              </a:ext>
            </a:extLst>
          </p:cNvPr>
          <p:cNvSpPr/>
          <p:nvPr/>
        </p:nvSpPr>
        <p:spPr>
          <a:xfrm>
            <a:off x="378417" y="2253035"/>
            <a:ext cx="2803695" cy="1495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MU’TAZILAH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D84E5BE-831B-D982-C460-C42713AE9C46}"/>
              </a:ext>
            </a:extLst>
          </p:cNvPr>
          <p:cNvSpPr/>
          <p:nvPr/>
        </p:nvSpPr>
        <p:spPr>
          <a:xfrm>
            <a:off x="3769293" y="5224626"/>
            <a:ext cx="7833569" cy="9931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menulis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serta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mengarang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ushul</a:t>
            </a:r>
            <a:r>
              <a:rPr lang="en-GB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para ulama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perlu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menyebutkan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pendapat-pendapat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 ini,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menganalisisnya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dirty="0" err="1">
                <a:solidFill>
                  <a:schemeClr val="bg1"/>
                </a:solidFill>
                <a:latin typeface="Rockwell" panose="02060603020205020403" pitchFamily="18" charset="0"/>
              </a:rPr>
              <a:t>membantahnya</a:t>
            </a:r>
            <a:r>
              <a:rPr lang="en-GB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A33E344-9934-A5BD-C2CE-D388CDD47F3E}"/>
              </a:ext>
            </a:extLst>
          </p:cNvPr>
          <p:cNvCxnSpPr>
            <a:cxnSpLocks/>
            <a:stCxn id="12" idx="3"/>
            <a:endCxn id="8" idx="1"/>
          </p:cNvCxnSpPr>
          <p:nvPr/>
        </p:nvCxnSpPr>
        <p:spPr>
          <a:xfrm flipV="1">
            <a:off x="3182112" y="770068"/>
            <a:ext cx="595342" cy="223082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62BBF4E-6CA2-BCE3-5935-1CB9F940AA51}"/>
              </a:ext>
            </a:extLst>
          </p:cNvPr>
          <p:cNvCxnSpPr>
            <a:cxnSpLocks/>
            <a:stCxn id="12" idx="3"/>
            <a:endCxn id="3" idx="1"/>
          </p:cNvCxnSpPr>
          <p:nvPr/>
        </p:nvCxnSpPr>
        <p:spPr>
          <a:xfrm flipV="1">
            <a:off x="3182112" y="1825305"/>
            <a:ext cx="595342" cy="117558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91B5B6B-0DC1-CBEB-284E-9FC032A16748}"/>
              </a:ext>
            </a:extLst>
          </p:cNvPr>
          <p:cNvCxnSpPr>
            <a:cxnSpLocks/>
            <a:stCxn id="12" idx="3"/>
            <a:endCxn id="9" idx="1"/>
          </p:cNvCxnSpPr>
          <p:nvPr/>
        </p:nvCxnSpPr>
        <p:spPr>
          <a:xfrm>
            <a:off x="3182112" y="3000890"/>
            <a:ext cx="595342" cy="129903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C96E02A-890A-668E-5F5A-99F8673B7A27}"/>
              </a:ext>
            </a:extLst>
          </p:cNvPr>
          <p:cNvCxnSpPr>
            <a:cxnSpLocks/>
            <a:stCxn id="12" idx="3"/>
            <a:endCxn id="4" idx="1"/>
          </p:cNvCxnSpPr>
          <p:nvPr/>
        </p:nvCxnSpPr>
        <p:spPr>
          <a:xfrm>
            <a:off x="3182112" y="3000890"/>
            <a:ext cx="587181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4CA4A7-7461-53E6-A4D5-94C0CA7A500C}"/>
              </a:ext>
            </a:extLst>
          </p:cNvPr>
          <p:cNvCxnSpPr>
            <a:cxnSpLocks/>
            <a:stCxn id="12" idx="3"/>
            <a:endCxn id="23" idx="1"/>
          </p:cNvCxnSpPr>
          <p:nvPr/>
        </p:nvCxnSpPr>
        <p:spPr>
          <a:xfrm>
            <a:off x="3182112" y="3000890"/>
            <a:ext cx="587181" cy="272030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DBA45D9-3807-5E08-3138-8DE6961781B2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1848537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AC6E2-4C4D-D4D6-A72E-6614F8BED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60D2889-6095-26D0-197A-17249375AE4A}"/>
              </a:ext>
            </a:extLst>
          </p:cNvPr>
          <p:cNvSpPr/>
          <p:nvPr/>
        </p:nvSpPr>
        <p:spPr>
          <a:xfrm>
            <a:off x="3793776" y="902197"/>
            <a:ext cx="2707608" cy="9172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Antara </a:t>
            </a:r>
            <a:r>
              <a:rPr lang="en-US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Ahlur</a:t>
            </a:r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Rockwell" panose="02060603020205020403" pitchFamily="18" charset="0"/>
              </a:rPr>
              <a:t>Ra’yi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0A632E-250B-E985-02E8-95F74B990D78}"/>
              </a:ext>
            </a:extLst>
          </p:cNvPr>
          <p:cNvSpPr/>
          <p:nvPr/>
        </p:nvSpPr>
        <p:spPr>
          <a:xfrm>
            <a:off x="3785616" y="4170590"/>
            <a:ext cx="2715768" cy="917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Aqliyah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E9C7D5A-57E1-7677-625F-EE6185DDD301}"/>
              </a:ext>
            </a:extLst>
          </p:cNvPr>
          <p:cNvCxnSpPr>
            <a:cxnSpLocks/>
            <a:stCxn id="12" idx="3"/>
            <a:endCxn id="3" idx="1"/>
          </p:cNvCxnSpPr>
          <p:nvPr/>
        </p:nvCxnSpPr>
        <p:spPr>
          <a:xfrm flipV="1">
            <a:off x="3057613" y="1360836"/>
            <a:ext cx="736163" cy="163419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8B95DFC-9220-C5B8-9C0A-D8BBF436A080}"/>
              </a:ext>
            </a:extLst>
          </p:cNvPr>
          <p:cNvCxnSpPr>
            <a:cxnSpLocks/>
            <a:stCxn id="12" idx="3"/>
            <a:endCxn id="4" idx="1"/>
          </p:cNvCxnSpPr>
          <p:nvPr/>
        </p:nvCxnSpPr>
        <p:spPr>
          <a:xfrm>
            <a:off x="3057613" y="2995033"/>
            <a:ext cx="728003" cy="1634196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972C7AC-4EA1-A661-9D24-3D8F49F93000}"/>
              </a:ext>
            </a:extLst>
          </p:cNvPr>
          <p:cNvCxnSpPr>
            <a:cxnSpLocks/>
            <a:stCxn id="12" idx="3"/>
            <a:endCxn id="8" idx="1"/>
          </p:cNvCxnSpPr>
          <p:nvPr/>
        </p:nvCxnSpPr>
        <p:spPr>
          <a:xfrm>
            <a:off x="3057613" y="2995033"/>
            <a:ext cx="736163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992D7FC-22C2-BF14-50FC-4DEE222A7808}"/>
              </a:ext>
            </a:extLst>
          </p:cNvPr>
          <p:cNvSpPr/>
          <p:nvPr/>
        </p:nvSpPr>
        <p:spPr>
          <a:xfrm>
            <a:off x="3793776" y="2536394"/>
            <a:ext cx="2707609" cy="9172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Antara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Azh-Zhohiriyah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DAD3A62-C56B-B869-A024-6DA523BBA915}"/>
              </a:ext>
            </a:extLst>
          </p:cNvPr>
          <p:cNvSpPr/>
          <p:nvPr/>
        </p:nvSpPr>
        <p:spPr>
          <a:xfrm>
            <a:off x="350003" y="2122154"/>
            <a:ext cx="2707610" cy="174575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>
                <a:alpha val="60000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SEKILAS PERBEDAAN  YANG SANGAT JELAS PADA MADRASAH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F87A6E3-7772-ED42-68BB-5F3641A54C45}"/>
              </a:ext>
            </a:extLst>
          </p:cNvPr>
          <p:cNvSpPr/>
          <p:nvPr/>
        </p:nvSpPr>
        <p:spPr>
          <a:xfrm>
            <a:off x="7141464" y="534841"/>
            <a:ext cx="4517096" cy="165199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Ahlur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Ra’yi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tidak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menolak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secara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keseluruhan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tampak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jelas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perbedaannya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Ahlul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kedudukan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Ahad dan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kedudukan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Qiyas,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terutama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bertentangan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antara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keduanya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88CE941-C4EB-3E64-581F-B929A4DE05AE}"/>
              </a:ext>
            </a:extLst>
          </p:cNvPr>
          <p:cNvSpPr/>
          <p:nvPr/>
        </p:nvSpPr>
        <p:spPr>
          <a:xfrm>
            <a:off x="7141464" y="2446990"/>
            <a:ext cx="4517096" cy="10960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Tampak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jelas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pandangannya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terhadap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Qiyas,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Azh-Zhohoriyah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menolak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Qiyas pada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keadaan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97CC22B-D3A7-0C37-8533-023D9FD80CDA}"/>
              </a:ext>
            </a:extLst>
          </p:cNvPr>
          <p:cNvSpPr/>
          <p:nvPr/>
        </p:nvSpPr>
        <p:spPr>
          <a:xfrm>
            <a:off x="7141464" y="4170590"/>
            <a:ext cx="4517096" cy="917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Mendahulukan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Perhatian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Maslahat Akal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dibandingkan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Zhahir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Nash.</a:t>
            </a:r>
            <a:endParaRPr lang="en-GB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26605F7-A4F3-4BD4-424F-4034AB6282D7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45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BF76212-6FD9-662C-560A-070D2399590C}"/>
              </a:ext>
            </a:extLst>
          </p:cNvPr>
          <p:cNvCxnSpPr>
            <a:cxnSpLocks/>
            <a:stCxn id="3" idx="3"/>
            <a:endCxn id="13" idx="1"/>
          </p:cNvCxnSpPr>
          <p:nvPr/>
        </p:nvCxnSpPr>
        <p:spPr>
          <a:xfrm>
            <a:off x="6501384" y="1360836"/>
            <a:ext cx="640080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2B24E5F-6282-D948-DB1C-7786896A0624}"/>
              </a:ext>
            </a:extLst>
          </p:cNvPr>
          <p:cNvCxnSpPr>
            <a:cxnSpLocks/>
            <a:stCxn id="4" idx="3"/>
            <a:endCxn id="19" idx="1"/>
          </p:cNvCxnSpPr>
          <p:nvPr/>
        </p:nvCxnSpPr>
        <p:spPr>
          <a:xfrm>
            <a:off x="6501384" y="4629229"/>
            <a:ext cx="640080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4E84942-6930-64C6-48B2-57A9F5CCAEE6}"/>
              </a:ext>
            </a:extLst>
          </p:cNvPr>
          <p:cNvCxnSpPr>
            <a:cxnSpLocks/>
            <a:stCxn id="8" idx="3"/>
            <a:endCxn id="18" idx="1"/>
          </p:cNvCxnSpPr>
          <p:nvPr/>
        </p:nvCxnSpPr>
        <p:spPr>
          <a:xfrm>
            <a:off x="6501385" y="2995033"/>
            <a:ext cx="640079" cy="1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3DA49A67-09A5-5279-9442-94A11CCEB982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148CC58-93F5-6F8A-838C-947CFE6E4918}"/>
              </a:ext>
            </a:extLst>
          </p:cNvPr>
          <p:cNvSpPr/>
          <p:nvPr/>
        </p:nvSpPr>
        <p:spPr>
          <a:xfrm>
            <a:off x="3793776" y="5346146"/>
            <a:ext cx="2715768" cy="917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Madrasah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Mu’tazilah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endParaRPr lang="en-GB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5C64563-1611-D5CD-E4A7-BA4C4A88A98A}"/>
              </a:ext>
            </a:extLst>
          </p:cNvPr>
          <p:cNvSpPr/>
          <p:nvPr/>
        </p:nvSpPr>
        <p:spPr>
          <a:xfrm>
            <a:off x="7149624" y="5346146"/>
            <a:ext cx="4517096" cy="917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Madrasah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fiqih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diakui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menganggap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utama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syar'i</a:t>
            </a:r>
            <a:r>
              <a:rPr lang="en-GB" sz="16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32B4E00-874C-9DA0-6A19-ED212BE33466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>
            <a:off x="6509544" y="5804785"/>
            <a:ext cx="640080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76B4F64-73F2-0547-D999-3ED8BA9BAADE}"/>
              </a:ext>
            </a:extLst>
          </p:cNvPr>
          <p:cNvCxnSpPr>
            <a:cxnSpLocks/>
            <a:stCxn id="16" idx="0"/>
            <a:endCxn id="4" idx="2"/>
          </p:cNvCxnSpPr>
          <p:nvPr/>
        </p:nvCxnSpPr>
        <p:spPr>
          <a:xfrm flipH="1" flipV="1">
            <a:off x="5143500" y="5087868"/>
            <a:ext cx="8160" cy="25827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7292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7B773A-1D9E-D4FD-D5B1-734431B735D5}"/>
              </a:ext>
            </a:extLst>
          </p:cNvPr>
          <p:cNvSpPr/>
          <p:nvPr/>
        </p:nvSpPr>
        <p:spPr>
          <a:xfrm>
            <a:off x="5201326" y="162294"/>
            <a:ext cx="2989674" cy="6100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Rockwell" panose="02060603020205020403" pitchFamily="18" charset="0"/>
              </a:rPr>
              <a:t>Pada Zaman </a:t>
            </a:r>
            <a:r>
              <a:rPr lang="en-GB" sz="2000" dirty="0" err="1">
                <a:solidFill>
                  <a:schemeClr val="bg1"/>
                </a:solidFill>
                <a:latin typeface="Rockwell" panose="02060603020205020403" pitchFamily="18" charset="0"/>
              </a:rPr>
              <a:t>Shahabat</a:t>
            </a:r>
            <a:endParaRPr lang="en-GB" sz="20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97FC41-F76B-A4A2-B567-358E263BC756}"/>
              </a:ext>
            </a:extLst>
          </p:cNvPr>
          <p:cNvSpPr/>
          <p:nvPr/>
        </p:nvSpPr>
        <p:spPr>
          <a:xfrm>
            <a:off x="297381" y="574828"/>
            <a:ext cx="2038710" cy="133893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PERBEDAAN PENDAPAT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3DEB1D6-B8A5-F1E3-3A78-79FD3791C62B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46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A2C6DE1-5E77-04EB-F1F2-D35D4E275CAC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2336091" y="467338"/>
            <a:ext cx="353116" cy="77695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6271C2-69CB-1B52-DB1A-E7993391ECF4}"/>
              </a:ext>
            </a:extLst>
          </p:cNvPr>
          <p:cNvSpPr/>
          <p:nvPr/>
        </p:nvSpPr>
        <p:spPr>
          <a:xfrm>
            <a:off x="2689207" y="145108"/>
            <a:ext cx="2108912" cy="64445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Awal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Munculnya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A7BD0F5-CDAB-9026-4308-5194C5A4CA76}"/>
              </a:ext>
            </a:extLst>
          </p:cNvPr>
          <p:cNvSpPr/>
          <p:nvPr/>
        </p:nvSpPr>
        <p:spPr>
          <a:xfrm>
            <a:off x="2689207" y="1520764"/>
            <a:ext cx="2060053" cy="9192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Sebab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AA2F5F6-677A-1601-599A-9E3E55B67EE8}"/>
              </a:ext>
            </a:extLst>
          </p:cNvPr>
          <p:cNvSpPr/>
          <p:nvPr/>
        </p:nvSpPr>
        <p:spPr>
          <a:xfrm>
            <a:off x="4975968" y="847851"/>
            <a:ext cx="7048392" cy="7722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Pertama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Diantara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Ada Yang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Mendengar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Sebuah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Hukum Dalam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Kasus Atau Fatwa Dari Rasulullah,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Sementara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Yang Lain Tidak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Mendengarnya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, Lalu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Berijtihad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37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Pendapatnya</a:t>
            </a:r>
            <a:r>
              <a:rPr lang="en-GB" sz="1370" b="1" dirty="0">
                <a:solidFill>
                  <a:schemeClr val="bg1"/>
                </a:solidFill>
                <a:latin typeface="Rockwell" panose="02060603020205020403" pitchFamily="18" charset="0"/>
              </a:rPr>
              <a:t> Mengenai Hal Itu</a:t>
            </a:r>
            <a:endParaRPr lang="en-GB" sz="137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5BBE480-619A-24C9-B75D-34B1D084AE3B}"/>
              </a:ext>
            </a:extLst>
          </p:cNvPr>
          <p:cNvSpPr/>
          <p:nvPr/>
        </p:nvSpPr>
        <p:spPr>
          <a:xfrm>
            <a:off x="8446114" y="123717"/>
            <a:ext cx="3578245" cy="6855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Ketika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berpencar-pencar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diberbagai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daerah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panutan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disana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4C9DBC1-58D1-3F2B-EB53-EDB64B332ADD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>
            <a:off x="2336091" y="1244296"/>
            <a:ext cx="353116" cy="73607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64632FD-9C6D-3472-359A-52BE3C77521E}"/>
              </a:ext>
            </a:extLst>
          </p:cNvPr>
          <p:cNvSpPr/>
          <p:nvPr/>
        </p:nvSpPr>
        <p:spPr>
          <a:xfrm>
            <a:off x="1856232" y="6121536"/>
            <a:ext cx="2322576" cy="58081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4.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mendengar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sama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sekali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16BC3F0-8655-5795-0199-021ED4EFFD6A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4749260" y="1233964"/>
            <a:ext cx="226708" cy="74640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2B338E6-13D7-F19A-FD17-E8F68441CC43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6030423" y="5460172"/>
            <a:ext cx="361233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0EF077C-6062-9C12-6A77-280DCD87A6A5}"/>
              </a:ext>
            </a:extLst>
          </p:cNvPr>
          <p:cNvSpPr/>
          <p:nvPr/>
        </p:nvSpPr>
        <p:spPr>
          <a:xfrm>
            <a:off x="7311586" y="1726648"/>
            <a:ext cx="4712773" cy="22875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Ibnu Mas’ud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ditanya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wanita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ditinggal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mati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suaminya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Sementara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suami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wanita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menetapkan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berapa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mahar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diberikan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istri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Ibnu Mas’ud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menjumpai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akhirnya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melakukan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ijtihad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memutuskan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wanita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berhak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menerima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mahar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mahar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diberikan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suaminya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istrinya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lain,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kurang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Wanita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juga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memiliki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masa 'iddah,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berhak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mendapatkan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harta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warisan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suaminya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berdirilah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Ma'qal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bin Yassar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bersaksi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Rasulullah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keputusan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Mendengar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Ibnu Mas’ud sangat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bergembira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85D0D89-69B7-FEAC-277D-3C7E9A32476D}"/>
              </a:ext>
            </a:extLst>
          </p:cNvPr>
          <p:cNvSpPr/>
          <p:nvPr/>
        </p:nvSpPr>
        <p:spPr>
          <a:xfrm>
            <a:off x="6784847" y="4072992"/>
            <a:ext cx="5239511" cy="7843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Abu Hurairah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barangsiapa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pada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pagi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bulan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Ramadhan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keadaan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junub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puasanya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hingga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mendengar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istri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Rasulullah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bertentangan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mencabut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847EDF2-A453-2B6E-0DCE-5832E70FD0A1}"/>
              </a:ext>
            </a:extLst>
          </p:cNvPr>
          <p:cNvSpPr/>
          <p:nvPr/>
        </p:nvSpPr>
        <p:spPr>
          <a:xfrm>
            <a:off x="6391656" y="4916104"/>
            <a:ext cx="5632702" cy="1088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Fathimah binti Qais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persaksiannya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dihadapan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Umar bin al-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Khaththab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ditalak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talak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tiga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dan Rasulullah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memutuskan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dirinya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berhak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lagi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menerima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nafkah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tempat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tinggal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Umar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menolak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persaksiannya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seraya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“Tidak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mungkin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meninggalkan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al-Quran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ucapan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wanita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yang tidak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diketahui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: apakah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benar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atau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dusta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3347AC2-BA3E-48D7-EC6B-1B427DCA2E6B}"/>
              </a:ext>
            </a:extLst>
          </p:cNvPr>
          <p:cNvSpPr/>
          <p:nvPr/>
        </p:nvSpPr>
        <p:spPr>
          <a:xfrm>
            <a:off x="4468085" y="6056814"/>
            <a:ext cx="7556273" cy="71025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Ibnu Amr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memerintahkan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para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istrinya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apabila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mandi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junub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agar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membuka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ikatan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pintalan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rambut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Aisyah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menjelaskan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dahulu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mandi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bersama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Rasulullah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bejana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menuangkan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air ke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kepalanya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sebanyak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tiga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cidukan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tangan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440BFC0-2354-B889-B1D3-2A7A45FFB390}"/>
              </a:ext>
            </a:extLst>
          </p:cNvPr>
          <p:cNvCxnSpPr>
            <a:cxnSpLocks/>
            <a:stCxn id="94" idx="3"/>
            <a:endCxn id="35" idx="1"/>
          </p:cNvCxnSpPr>
          <p:nvPr/>
        </p:nvCxnSpPr>
        <p:spPr>
          <a:xfrm>
            <a:off x="7016759" y="2870432"/>
            <a:ext cx="294827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FABF50-74DF-7E5C-778A-4AC96CC09BF5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6510935" y="4465160"/>
            <a:ext cx="273912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8F22FA1-2FCD-B481-D2A2-FDE260396263}"/>
              </a:ext>
            </a:extLst>
          </p:cNvPr>
          <p:cNvCxnSpPr>
            <a:cxnSpLocks/>
            <a:stCxn id="32" idx="3"/>
            <a:endCxn id="39" idx="1"/>
          </p:cNvCxnSpPr>
          <p:nvPr/>
        </p:nvCxnSpPr>
        <p:spPr>
          <a:xfrm>
            <a:off x="4178808" y="6411943"/>
            <a:ext cx="289277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E04BE06-8178-DEA9-8709-91FC48423B30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>
            <a:off x="4798119" y="467338"/>
            <a:ext cx="403207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93BA124-A2B5-D5B3-0C66-3B2E82CBC4D3}"/>
              </a:ext>
            </a:extLst>
          </p:cNvPr>
          <p:cNvCxnSpPr>
            <a:cxnSpLocks/>
            <a:stCxn id="6" idx="3"/>
            <a:endCxn id="19" idx="1"/>
          </p:cNvCxnSpPr>
          <p:nvPr/>
        </p:nvCxnSpPr>
        <p:spPr>
          <a:xfrm flipV="1">
            <a:off x="8191000" y="466496"/>
            <a:ext cx="255114" cy="84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4311BCB-52BF-A2B7-2E38-0388916B28CD}"/>
              </a:ext>
            </a:extLst>
          </p:cNvPr>
          <p:cNvCxnSpPr>
            <a:cxnSpLocks/>
            <a:endCxn id="94" idx="0"/>
          </p:cNvCxnSpPr>
          <p:nvPr/>
        </p:nvCxnSpPr>
        <p:spPr>
          <a:xfrm flipH="1">
            <a:off x="5962303" y="1620076"/>
            <a:ext cx="68120" cy="95994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872C7C2-79DA-D143-9939-2E93EA84D581}"/>
              </a:ext>
            </a:extLst>
          </p:cNvPr>
          <p:cNvCxnSpPr>
            <a:cxnSpLocks/>
          </p:cNvCxnSpPr>
          <p:nvPr/>
        </p:nvCxnSpPr>
        <p:spPr>
          <a:xfrm flipH="1">
            <a:off x="4565643" y="1648159"/>
            <a:ext cx="1464106" cy="331899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1AD2CE8-16F2-4D81-76D8-9E74FB24D9DF}"/>
              </a:ext>
            </a:extLst>
          </p:cNvPr>
          <p:cNvCxnSpPr>
            <a:cxnSpLocks/>
          </p:cNvCxnSpPr>
          <p:nvPr/>
        </p:nvCxnSpPr>
        <p:spPr>
          <a:xfrm flipH="1">
            <a:off x="5517272" y="1648159"/>
            <a:ext cx="512477" cy="191333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0BB9733-0685-99CA-79CB-027275B75766}"/>
              </a:ext>
            </a:extLst>
          </p:cNvPr>
          <p:cNvCxnSpPr>
            <a:cxnSpLocks/>
            <a:endCxn id="32" idx="0"/>
          </p:cNvCxnSpPr>
          <p:nvPr/>
        </p:nvCxnSpPr>
        <p:spPr>
          <a:xfrm flipH="1">
            <a:off x="3017520" y="1607168"/>
            <a:ext cx="2997691" cy="451436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A7830BF4-BEAB-92FA-9278-371E5441F353}"/>
              </a:ext>
            </a:extLst>
          </p:cNvPr>
          <p:cNvSpPr/>
          <p:nvPr/>
        </p:nvSpPr>
        <p:spPr>
          <a:xfrm>
            <a:off x="4907847" y="2580025"/>
            <a:ext cx="2108912" cy="58081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1. Hasil ijtihad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sesuai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8A2715CE-340D-2B76-FDF9-0D552233AFDE}"/>
              </a:ext>
            </a:extLst>
          </p:cNvPr>
          <p:cNvSpPr/>
          <p:nvPr/>
        </p:nvSpPr>
        <p:spPr>
          <a:xfrm>
            <a:off x="3303471" y="3561497"/>
            <a:ext cx="3208751" cy="12282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2.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Terjadi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adu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argumentasi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antara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Hingga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nyata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baginya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sisi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pendalilan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sebuah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mencabut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hasil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ijtihad yang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dilakukannya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kembali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didengarnya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F0FB181D-CD76-0AD3-7051-ECA701D783A6}"/>
              </a:ext>
            </a:extLst>
          </p:cNvPr>
          <p:cNvSpPr/>
          <p:nvPr/>
        </p:nvSpPr>
        <p:spPr>
          <a:xfrm>
            <a:off x="2875477" y="4967158"/>
            <a:ext cx="3208751" cy="9860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3.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sampai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perkiraan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kemungkinan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besar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seperti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Bahkan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meragukan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kebenaran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FD82AC70-3476-41FB-A82A-3973DD45B3C5}"/>
              </a:ext>
            </a:extLst>
          </p:cNvPr>
          <p:cNvSpPr/>
          <p:nvPr/>
        </p:nvSpPr>
        <p:spPr>
          <a:xfrm>
            <a:off x="297381" y="2368493"/>
            <a:ext cx="2038710" cy="11326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Pada masa Nabi (Masa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Tasyri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’),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permasalahan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langsung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diputuskan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4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4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D53906B-B625-5463-C6F8-BE7DCC6E9571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1018433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4891E-FBA5-7417-4BA2-B7F5956F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1EC22D-8A77-BBB1-D7F2-570C70C4EE68}"/>
              </a:ext>
            </a:extLst>
          </p:cNvPr>
          <p:cNvSpPr/>
          <p:nvPr/>
        </p:nvSpPr>
        <p:spPr>
          <a:xfrm>
            <a:off x="247290" y="2759532"/>
            <a:ext cx="2038710" cy="133893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PERBEDAAN PENDAPAT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9114DD0-0E6A-F563-BC53-DA7BBE3BFE4C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47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DC1F9A7-D0EF-A463-725A-E3EFC5ACE9C5}"/>
              </a:ext>
            </a:extLst>
          </p:cNvPr>
          <p:cNvSpPr/>
          <p:nvPr/>
        </p:nvSpPr>
        <p:spPr>
          <a:xfrm>
            <a:off x="2689207" y="1520764"/>
            <a:ext cx="2060053" cy="9192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Sebab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8945C6-2E57-4C5A-0A3C-AD6C983A1AF7}"/>
              </a:ext>
            </a:extLst>
          </p:cNvPr>
          <p:cNvSpPr/>
          <p:nvPr/>
        </p:nvSpPr>
        <p:spPr>
          <a:xfrm>
            <a:off x="5152467" y="246888"/>
            <a:ext cx="5513422" cy="10288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, Para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Melihat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Rasulullah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Melakukan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Amalan, Lalu Sebagian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Ada Yang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Menyimpulkan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Amalan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Qurbah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(Ibadah), Dan Sebagian Yang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Lainnya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Menyimpulkannya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Sebagai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Kemubahan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21902EA-89DF-FEE4-9FD7-13CC684DAB1F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2286000" y="1980373"/>
            <a:ext cx="403207" cy="144862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3722D7F-0813-D430-B3AD-0EB6B4DDE654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4749260" y="761297"/>
            <a:ext cx="403207" cy="121907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3A2EED7-CBD0-3B89-31DA-C67380F61A3B}"/>
              </a:ext>
            </a:extLst>
          </p:cNvPr>
          <p:cNvSpPr/>
          <p:nvPr/>
        </p:nvSpPr>
        <p:spPr>
          <a:xfrm>
            <a:off x="6510934" y="1480363"/>
            <a:ext cx="5513423" cy="14486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para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melihat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Rasulullah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berlari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kecil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melakukan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thawaf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Mayoritas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berlari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kecil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melakukan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thawaf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sunnah.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Sementara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Ibnu Abbas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Rasulullah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melakukan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maksud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tertentu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yakni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membatalkan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ucapan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orang-orang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Musyrik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"Orang-orang Islam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dihancurkan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demam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Madinah."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(Jadi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lakukan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menunjukkan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kekuatan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Muslimin)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disunnahkan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48A316D-E702-60A3-24AA-9A9CF99C603A}"/>
              </a:ext>
            </a:extLst>
          </p:cNvPr>
          <p:cNvSpPr/>
          <p:nvPr/>
        </p:nvSpPr>
        <p:spPr>
          <a:xfrm>
            <a:off x="6510933" y="3928184"/>
            <a:ext cx="5513423" cy="8724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para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menyaksikan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haji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dikerjakan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oleh Rasulullah. Lalu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melakukan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haji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tamattu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',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lagi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mengerjakan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haji qiran,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lainnya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lagi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mengerjakan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haji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ifrad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82AD869-9819-B0CC-93DA-02EC01E522ED}"/>
              </a:ext>
            </a:extLst>
          </p:cNvPr>
          <p:cNvSpPr/>
          <p:nvPr/>
        </p:nvSpPr>
        <p:spPr>
          <a:xfrm>
            <a:off x="6510932" y="5799795"/>
            <a:ext cx="5513424" cy="7317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riwayat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menyebutkan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Ibnu Umar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"Rasulullah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melaksanakan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umrah pada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bulan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Rajab."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Ketika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mendengar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Aisyah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berkomentar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Ibnu Umar lupa.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E04D2FE-EE55-5DFD-E77D-03C67E865A05}"/>
              </a:ext>
            </a:extLst>
          </p:cNvPr>
          <p:cNvCxnSpPr>
            <a:cxnSpLocks/>
          </p:cNvCxnSpPr>
          <p:nvPr/>
        </p:nvCxnSpPr>
        <p:spPr>
          <a:xfrm>
            <a:off x="8588413" y="1291648"/>
            <a:ext cx="0" cy="22911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6714D3C-C0A0-9379-A807-61116EB86D2F}"/>
              </a:ext>
            </a:extLst>
          </p:cNvPr>
          <p:cNvCxnSpPr>
            <a:cxnSpLocks/>
            <a:stCxn id="11" idx="3"/>
            <a:endCxn id="95" idx="1"/>
          </p:cNvCxnSpPr>
          <p:nvPr/>
        </p:nvCxnSpPr>
        <p:spPr>
          <a:xfrm>
            <a:off x="4749260" y="1980373"/>
            <a:ext cx="403207" cy="151679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07A2A37A-D652-46C3-2F41-5EE0CB43B25A}"/>
              </a:ext>
            </a:extLst>
          </p:cNvPr>
          <p:cNvSpPr/>
          <p:nvPr/>
        </p:nvSpPr>
        <p:spPr>
          <a:xfrm>
            <a:off x="5152467" y="3270807"/>
            <a:ext cx="5161965" cy="45271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Ketiga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Ikhtilaf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Perselisihan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) Karena Faktor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Dugaan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E5EE51B0-44DD-E418-D8D8-D17E2521233E}"/>
              </a:ext>
            </a:extLst>
          </p:cNvPr>
          <p:cNvSpPr/>
          <p:nvPr/>
        </p:nvSpPr>
        <p:spPr>
          <a:xfrm>
            <a:off x="5152467" y="5129860"/>
            <a:ext cx="3435946" cy="4527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Keempat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Ikhtilaf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Karena Lupa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B2C2CB9-7DCE-2802-02B8-E0F9AE153F1C}"/>
              </a:ext>
            </a:extLst>
          </p:cNvPr>
          <p:cNvCxnSpPr>
            <a:cxnSpLocks/>
          </p:cNvCxnSpPr>
          <p:nvPr/>
        </p:nvCxnSpPr>
        <p:spPr>
          <a:xfrm>
            <a:off x="8588413" y="3723526"/>
            <a:ext cx="0" cy="20465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F0B65F3-563E-7FE2-D32E-C75F9D1F4BB7}"/>
              </a:ext>
            </a:extLst>
          </p:cNvPr>
          <p:cNvCxnSpPr>
            <a:cxnSpLocks/>
            <a:stCxn id="11" idx="3"/>
            <a:endCxn id="96" idx="1"/>
          </p:cNvCxnSpPr>
          <p:nvPr/>
        </p:nvCxnSpPr>
        <p:spPr>
          <a:xfrm>
            <a:off x="4749260" y="1980373"/>
            <a:ext cx="403207" cy="337584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E6BDBBE-3E35-DB26-C6AA-31F0BD98FB18}"/>
              </a:ext>
            </a:extLst>
          </p:cNvPr>
          <p:cNvCxnSpPr>
            <a:cxnSpLocks/>
          </p:cNvCxnSpPr>
          <p:nvPr/>
        </p:nvCxnSpPr>
        <p:spPr>
          <a:xfrm>
            <a:off x="7545995" y="5605183"/>
            <a:ext cx="0" cy="20465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FFE00783-3D3B-DFE3-2895-8EE807CE6CAD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9269764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854E4-C060-2C6E-6E67-90FD859E4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33000FE-3092-F080-041B-FCECDC2B95F7}"/>
              </a:ext>
            </a:extLst>
          </p:cNvPr>
          <p:cNvSpPr/>
          <p:nvPr/>
        </p:nvSpPr>
        <p:spPr>
          <a:xfrm>
            <a:off x="247290" y="2631516"/>
            <a:ext cx="2038710" cy="133893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PERBEDAAN PENDAPAT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9B2CD21-3D63-CA8D-B574-5AEC564C5F8A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48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78D32B3-E8DD-0BA6-DD95-0CD019CD37AA}"/>
              </a:ext>
            </a:extLst>
          </p:cNvPr>
          <p:cNvSpPr/>
          <p:nvPr/>
        </p:nvSpPr>
        <p:spPr>
          <a:xfrm>
            <a:off x="2689207" y="1392748"/>
            <a:ext cx="2060053" cy="9192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Sebab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Sahabat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FF93288-DFFA-1415-DCDC-50564E79048C}"/>
              </a:ext>
            </a:extLst>
          </p:cNvPr>
          <p:cNvSpPr/>
          <p:nvPr/>
        </p:nvSpPr>
        <p:spPr>
          <a:xfrm>
            <a:off x="5152467" y="118872"/>
            <a:ext cx="5390566" cy="4517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Kelima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Ikhtilaf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Akibat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Kesimpulan Yang Kurang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Akurat</a:t>
            </a:r>
            <a:endParaRPr lang="en-GB" sz="14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F4C4FFE-45FB-3B78-0530-4DEDF62B3BC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2286000" y="1852357"/>
            <a:ext cx="403207" cy="144862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D2A4047-9436-7FE7-AF8B-B9E5FD0E3E5A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4749260" y="344749"/>
            <a:ext cx="403207" cy="150760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0370252-8902-D193-835E-29DE73461D2E}"/>
              </a:ext>
            </a:extLst>
          </p:cNvPr>
          <p:cNvSpPr/>
          <p:nvPr/>
        </p:nvSpPr>
        <p:spPr>
          <a:xfrm>
            <a:off x="5961890" y="715743"/>
            <a:ext cx="6062468" cy="158153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Ibnu Umar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meriwayatkan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Nabi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bersabda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Sesungguhnya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mayat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disiksa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disebabkan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keluarganya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me-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nangisinya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Aisyah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komentar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merupakan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dugaan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Ibnu Umar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keliru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memahami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Kisah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sebenarnya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Rasulullah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melewati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jenazah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wanita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Yahudi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sedang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ditangisi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keluarganya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bersabda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menangisinya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padahal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mayat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disiksa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kuburannya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 Tapi, Ibnu Umar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siksa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disebabkan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tangisan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dan juga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mayat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1D5D936-A34A-48BE-1A38-9F99C61BA0B8}"/>
              </a:ext>
            </a:extLst>
          </p:cNvPr>
          <p:cNvSpPr/>
          <p:nvPr/>
        </p:nvSpPr>
        <p:spPr>
          <a:xfrm>
            <a:off x="5961890" y="3111408"/>
            <a:ext cx="6062468" cy="15238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berdiri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jenazah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Sebagian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berdiri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dimaksudkan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menghormati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para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malaikat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demikian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berdiri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berlaku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jenazah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Mukmin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kafir.  Ada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berdiri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dilakukan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mengingat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dahsyatnya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prahara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kematian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Berarti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juga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umum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jenazah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Mukmin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kafir.  Ada pula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Rasulullah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berdiri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jenazah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Yahudi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melintas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kalau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posisi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jenazah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tinggi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kepala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demikian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khusus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untuk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jenazah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kafir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saja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47D8070-9198-1DF9-2F72-C4875C4523AC}"/>
              </a:ext>
            </a:extLst>
          </p:cNvPr>
          <p:cNvSpPr/>
          <p:nvPr/>
        </p:nvSpPr>
        <p:spPr>
          <a:xfrm>
            <a:off x="5961890" y="5378576"/>
            <a:ext cx="6062468" cy="135140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Rasulullah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melarang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menghadap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kiblat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buang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hajat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keumuman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ketentuan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tidak di-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mansukh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kan.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 Jabir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melihat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buang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air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kecil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sambil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menghadap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kiblat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tahun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sebelum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wafat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larangan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sudah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di-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mansukh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-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kan.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Sementara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Ibnu Umar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sendiri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pernah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melihat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buang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hajat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sambil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membelakangi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kiblat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membantah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lain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berlainan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03F28E6-5BB3-0471-6B15-32E457B428F0}"/>
              </a:ext>
            </a:extLst>
          </p:cNvPr>
          <p:cNvCxnSpPr>
            <a:cxnSpLocks/>
          </p:cNvCxnSpPr>
          <p:nvPr/>
        </p:nvCxnSpPr>
        <p:spPr>
          <a:xfrm>
            <a:off x="8581466" y="570625"/>
            <a:ext cx="0" cy="17605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99FD481-D57B-FF6D-DC79-80F324369133}"/>
              </a:ext>
            </a:extLst>
          </p:cNvPr>
          <p:cNvCxnSpPr>
            <a:cxnSpLocks/>
            <a:stCxn id="11" idx="3"/>
            <a:endCxn id="95" idx="1"/>
          </p:cNvCxnSpPr>
          <p:nvPr/>
        </p:nvCxnSpPr>
        <p:spPr>
          <a:xfrm>
            <a:off x="4749260" y="1852357"/>
            <a:ext cx="403207" cy="87827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B4A5779C-7CBD-772F-2FE3-EA7A7D27F09C}"/>
              </a:ext>
            </a:extLst>
          </p:cNvPr>
          <p:cNvSpPr/>
          <p:nvPr/>
        </p:nvSpPr>
        <p:spPr>
          <a:xfrm>
            <a:off x="5152467" y="2504270"/>
            <a:ext cx="5637453" cy="45271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Keenam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Ikhtilaf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Dalam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Menentukan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'Illah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Sebuah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Hukum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49FCD437-2FEA-3A5C-F141-23DFAC95C079}"/>
              </a:ext>
            </a:extLst>
          </p:cNvPr>
          <p:cNvSpPr/>
          <p:nvPr/>
        </p:nvSpPr>
        <p:spPr>
          <a:xfrm>
            <a:off x="5152467" y="4791385"/>
            <a:ext cx="6670724" cy="4527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Ketujuh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Ikhtilaf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Dalam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Mengkompromikan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Dua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Berbeda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E4289C7-961D-A738-454F-D5B01A26C465}"/>
              </a:ext>
            </a:extLst>
          </p:cNvPr>
          <p:cNvCxnSpPr>
            <a:cxnSpLocks/>
            <a:stCxn id="11" idx="3"/>
            <a:endCxn id="96" idx="1"/>
          </p:cNvCxnSpPr>
          <p:nvPr/>
        </p:nvCxnSpPr>
        <p:spPr>
          <a:xfrm>
            <a:off x="4749260" y="1852357"/>
            <a:ext cx="403207" cy="3165388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1A55086-B019-54B3-4026-86A27B74C4EC}"/>
              </a:ext>
            </a:extLst>
          </p:cNvPr>
          <p:cNvCxnSpPr>
            <a:cxnSpLocks/>
          </p:cNvCxnSpPr>
          <p:nvPr/>
        </p:nvCxnSpPr>
        <p:spPr>
          <a:xfrm>
            <a:off x="8771293" y="5244105"/>
            <a:ext cx="0" cy="13447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1B2BD30-F7A7-B129-D201-B2B364E24D3D}"/>
              </a:ext>
            </a:extLst>
          </p:cNvPr>
          <p:cNvCxnSpPr>
            <a:cxnSpLocks/>
          </p:cNvCxnSpPr>
          <p:nvPr/>
        </p:nvCxnSpPr>
        <p:spPr>
          <a:xfrm>
            <a:off x="8627186" y="2956989"/>
            <a:ext cx="0" cy="17605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18EB32C-B1E0-961C-01FA-953174AFA385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2130542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396BB-F538-07D7-F2A9-5D65A5602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14955D4-B0D9-8876-5380-1DC3CCCF9380}"/>
              </a:ext>
            </a:extLst>
          </p:cNvPr>
          <p:cNvCxnSpPr>
            <a:cxnSpLocks/>
            <a:stCxn id="34" idx="3"/>
            <a:endCxn id="38" idx="1"/>
          </p:cNvCxnSpPr>
          <p:nvPr/>
        </p:nvCxnSpPr>
        <p:spPr>
          <a:xfrm>
            <a:off x="2356026" y="3297131"/>
            <a:ext cx="331962" cy="1708535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6C3A922-2E44-F9B3-1915-D7D4FB2FC9EB}"/>
              </a:ext>
            </a:extLst>
          </p:cNvPr>
          <p:cNvCxnSpPr>
            <a:cxnSpLocks/>
            <a:stCxn id="34" idx="3"/>
            <a:endCxn id="64" idx="1"/>
          </p:cNvCxnSpPr>
          <p:nvPr/>
        </p:nvCxnSpPr>
        <p:spPr>
          <a:xfrm flipV="1">
            <a:off x="2356026" y="1512348"/>
            <a:ext cx="331962" cy="178478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6826C35-5F63-5354-A35D-324EB007B0E8}"/>
              </a:ext>
            </a:extLst>
          </p:cNvPr>
          <p:cNvSpPr/>
          <p:nvPr/>
        </p:nvSpPr>
        <p:spPr>
          <a:xfrm>
            <a:off x="5155035" y="1167551"/>
            <a:ext cx="2148437" cy="6855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Tidak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Shaihnya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Alim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3A2A043-B840-1322-E5FC-68660EC7792F}"/>
              </a:ext>
            </a:extLst>
          </p:cNvPr>
          <p:cNvSpPr/>
          <p:nvPr/>
        </p:nvSpPr>
        <p:spPr>
          <a:xfrm>
            <a:off x="5151386" y="173600"/>
            <a:ext cx="2148436" cy="6855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b="1" dirty="0">
                <a:latin typeface="Rockwell" panose="02060603020205020403" pitchFamily="18" charset="0"/>
              </a:rPr>
              <a:t>Tidak </a:t>
            </a:r>
            <a:r>
              <a:rPr lang="en-GB" sz="1400" b="1" dirty="0" err="1">
                <a:latin typeface="Rockwell" panose="02060603020205020403" pitchFamily="18" charset="0"/>
              </a:rPr>
              <a:t>sampainya</a:t>
            </a:r>
            <a:r>
              <a:rPr lang="en-GB" sz="1400" b="1" dirty="0"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latin typeface="Rockwell" panose="02060603020205020403" pitchFamily="18" charset="0"/>
              </a:rPr>
              <a:t>dalil</a:t>
            </a:r>
            <a:r>
              <a:rPr lang="en-GB" sz="1400" b="1" dirty="0"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latin typeface="Rockwell" panose="02060603020205020403" pitchFamily="18" charset="0"/>
              </a:rPr>
              <a:t>kepada</a:t>
            </a:r>
            <a:r>
              <a:rPr lang="en-GB" sz="1400" b="1" dirty="0"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latin typeface="Rockwell" panose="02060603020205020403" pitchFamily="18" charset="0"/>
              </a:rPr>
              <a:t>seorang</a:t>
            </a:r>
            <a:r>
              <a:rPr lang="en-GB" sz="1400" b="1" dirty="0">
                <a:latin typeface="Rockwell" panose="02060603020205020403" pitchFamily="18" charset="0"/>
              </a:rPr>
              <a:t> Alim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7161647-FB64-96BE-58BB-96EF04EA5E79}"/>
              </a:ext>
            </a:extLst>
          </p:cNvPr>
          <p:cNvSpPr/>
          <p:nvPr/>
        </p:nvSpPr>
        <p:spPr>
          <a:xfrm>
            <a:off x="5155034" y="2221338"/>
            <a:ext cx="2148438" cy="6855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Dalil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bukan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hujjah</a:t>
            </a:r>
            <a:r>
              <a:rPr lang="en-GB" sz="1400" b="1" i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argumen</a:t>
            </a:r>
            <a:r>
              <a:rPr lang="en-GB" sz="1400" b="1" i="1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Alim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E0B85E6-AD68-FCD3-5D2F-7BEEF2B7FAFD}"/>
              </a:ext>
            </a:extLst>
          </p:cNvPr>
          <p:cNvSpPr/>
          <p:nvPr/>
        </p:nvSpPr>
        <p:spPr>
          <a:xfrm>
            <a:off x="5155033" y="4662896"/>
            <a:ext cx="2148438" cy="6855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dalalat</a:t>
            </a:r>
            <a:r>
              <a:rPr lang="en-GB" sz="1400" b="1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alfazh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indikasi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lafaz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5EECDE2-EDFD-955C-FB15-07A89087BA47}"/>
              </a:ext>
            </a:extLst>
          </p:cNvPr>
          <p:cNvSpPr/>
          <p:nvPr/>
        </p:nvSpPr>
        <p:spPr>
          <a:xfrm>
            <a:off x="5151386" y="3129218"/>
            <a:ext cx="2148436" cy="133893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Hal-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hal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mempengaruhi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segi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ta'mim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(peng-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umuman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) dan </a:t>
            </a:r>
            <a:r>
              <a:rPr lang="en-GB" sz="14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takhshish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pengkhususan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9F4E72A-D8D1-D584-2AF0-6D13588EF2EB}"/>
              </a:ext>
            </a:extLst>
          </p:cNvPr>
          <p:cNvSpPr/>
          <p:nvPr/>
        </p:nvSpPr>
        <p:spPr>
          <a:xfrm>
            <a:off x="5155036" y="5728506"/>
            <a:ext cx="2148436" cy="940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tahqiq</a:t>
            </a:r>
            <a:r>
              <a:rPr lang="en-GB" sz="1400" b="1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4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manath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penerapan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kasus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tertentu</a:t>
            </a:r>
            <a:r>
              <a:rPr lang="en-GB" sz="1400" b="1" dirty="0">
                <a:solidFill>
                  <a:schemeClr val="bg1"/>
                </a:solidFill>
                <a:latin typeface="Rockwell" panose="02060603020205020403" pitchFamily="18" charset="0"/>
              </a:rPr>
              <a:t>)</a:t>
            </a:r>
            <a:endParaRPr lang="en-GB" sz="14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B658713-5A38-B57E-B9D0-8E1C2B41E9FD}"/>
              </a:ext>
            </a:extLst>
          </p:cNvPr>
          <p:cNvSpPr/>
          <p:nvPr/>
        </p:nvSpPr>
        <p:spPr>
          <a:xfrm>
            <a:off x="207588" y="2627663"/>
            <a:ext cx="2148438" cy="133893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SEBAB-SEBAB PERBEDAAN PARA ULAMA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10B48FA-78F8-FB82-E216-C4A7C84D2EB5}"/>
              </a:ext>
            </a:extLst>
          </p:cNvPr>
          <p:cNvSpPr/>
          <p:nvPr/>
        </p:nvSpPr>
        <p:spPr>
          <a:xfrm>
            <a:off x="2687988" y="4546057"/>
            <a:ext cx="2108913" cy="9192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Dalam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Penunjukan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Pemahaman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Dalil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A7DCEBF-0539-3114-26A8-B7F27C4CC29C}"/>
              </a:ext>
            </a:extLst>
          </p:cNvPr>
          <p:cNvSpPr/>
          <p:nvPr/>
        </p:nvSpPr>
        <p:spPr>
          <a:xfrm>
            <a:off x="7657958" y="97207"/>
            <a:ext cx="4326450" cy="84966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berfatwa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berbeda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sampai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ulama pun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menguasai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seluruh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hadits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Nabi Muhammad ﷺ. 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A0D47E6-1F27-E2EE-30FE-05971A84DA3B}"/>
              </a:ext>
            </a:extLst>
          </p:cNvPr>
          <p:cNvSpPr/>
          <p:nvPr/>
        </p:nvSpPr>
        <p:spPr>
          <a:xfrm>
            <a:off x="7661607" y="1013460"/>
            <a:ext cx="4326451" cy="10018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kesucian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kulit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bangkai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penyamakan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Imam Ahmad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sampai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kulit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disamak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suci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”.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Namun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beliau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sahih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673F73AB-7FE3-A080-4F34-52A2F85CDEAF}"/>
              </a:ext>
            </a:extLst>
          </p:cNvPr>
          <p:cNvSpPr/>
          <p:nvPr/>
        </p:nvSpPr>
        <p:spPr>
          <a:xfrm>
            <a:off x="7661607" y="2064851"/>
            <a:ext cx="4326451" cy="10018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para ulama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berbeda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mengenai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kewajiban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berturut-turut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puasa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kaffarat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yamin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sumpah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tiga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. Imam Ahmad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wajibnya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berturut-turut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sedangkan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Imam Malik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wajibnya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73709B6-7257-B9C9-B4AC-6C5AEA98796E}"/>
              </a:ext>
            </a:extLst>
          </p:cNvPr>
          <p:cNvSpPr/>
          <p:nvPr/>
        </p:nvSpPr>
        <p:spPr>
          <a:xfrm>
            <a:off x="7657959" y="3222008"/>
            <a:ext cx="4326453" cy="115335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 err="1">
                <a:latin typeface="Rockwell" panose="02060603020205020403" pitchFamily="18" charset="0"/>
              </a:rPr>
              <a:t>Contohnya</a:t>
            </a:r>
            <a:r>
              <a:rPr lang="en-GB" sz="1200" dirty="0">
                <a:latin typeface="Rockwell" panose="02060603020205020403" pitchFamily="18" charset="0"/>
              </a:rPr>
              <a:t>, </a:t>
            </a:r>
            <a:r>
              <a:rPr lang="en-GB" sz="1200" dirty="0" err="1">
                <a:latin typeface="Rockwell" panose="02060603020205020403" pitchFamily="18" charset="0"/>
              </a:rPr>
              <a:t>perbedaan</a:t>
            </a:r>
            <a:r>
              <a:rPr lang="en-GB" sz="1200" dirty="0">
                <a:latin typeface="Rockwell" panose="02060603020205020403" pitchFamily="18" charset="0"/>
              </a:rPr>
              <a:t> ulama </a:t>
            </a:r>
            <a:r>
              <a:rPr lang="en-GB" sz="1200" dirty="0" err="1">
                <a:latin typeface="Rockwell" panose="02060603020205020403" pitchFamily="18" charset="0"/>
              </a:rPr>
              <a:t>dalam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keumuman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mafhum</a:t>
            </a:r>
            <a:r>
              <a:rPr lang="en-GB" sz="1200" dirty="0">
                <a:latin typeface="Rockwell" panose="02060603020205020403" pitchFamily="18" charset="0"/>
              </a:rPr>
              <a:t> (</a:t>
            </a:r>
            <a:r>
              <a:rPr lang="en-GB" sz="1200" dirty="0" err="1">
                <a:latin typeface="Rockwell" panose="02060603020205020403" pitchFamily="18" charset="0"/>
              </a:rPr>
              <a:t>pemahaman</a:t>
            </a:r>
            <a:r>
              <a:rPr lang="en-GB" sz="1200" dirty="0">
                <a:latin typeface="Rockwell" panose="02060603020205020403" pitchFamily="18" charset="0"/>
              </a:rPr>
              <a:t>). </a:t>
            </a:r>
            <a:r>
              <a:rPr lang="en-GB" sz="1200" dirty="0" err="1">
                <a:latin typeface="Rockwell" panose="02060603020205020403" pitchFamily="18" charset="0"/>
              </a:rPr>
              <a:t>mazhab</a:t>
            </a:r>
            <a:r>
              <a:rPr lang="en-GB" sz="1200" dirty="0">
                <a:latin typeface="Rockwell" panose="02060603020205020403" pitchFamily="18" charset="0"/>
              </a:rPr>
              <a:t> Hanbali </a:t>
            </a:r>
            <a:r>
              <a:rPr lang="en-GB" sz="1200" dirty="0" err="1">
                <a:latin typeface="Rockwell" panose="02060603020205020403" pitchFamily="18" charset="0"/>
              </a:rPr>
              <a:t>menjadikan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mafhum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mukhalafah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umum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dalam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semua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kasus</a:t>
            </a:r>
            <a:r>
              <a:rPr lang="en-GB" sz="1200" dirty="0">
                <a:latin typeface="Rockwell" panose="02060603020205020403" pitchFamily="18" charset="0"/>
              </a:rPr>
              <a:t>. Sebagian ulama </a:t>
            </a:r>
            <a:r>
              <a:rPr lang="en-GB" sz="1200" dirty="0" err="1">
                <a:latin typeface="Rockwell" panose="02060603020205020403" pitchFamily="18" charset="0"/>
              </a:rPr>
              <a:t>mengatakan</a:t>
            </a:r>
            <a:r>
              <a:rPr lang="en-GB" sz="1200" dirty="0"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latin typeface="Rockwell" panose="02060603020205020403" pitchFamily="18" charset="0"/>
              </a:rPr>
              <a:t>mencakup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semua</a:t>
            </a:r>
            <a:r>
              <a:rPr lang="en-GB" sz="1200" dirty="0">
                <a:latin typeface="Rockwell" panose="02060603020205020403" pitchFamily="18" charset="0"/>
              </a:rPr>
              <a:t> </a:t>
            </a:r>
            <a:r>
              <a:rPr lang="en-GB" sz="1200" dirty="0" err="1">
                <a:latin typeface="Rockwell" panose="02060603020205020403" pitchFamily="18" charset="0"/>
              </a:rPr>
              <a:t>kasus</a:t>
            </a:r>
            <a:r>
              <a:rPr lang="en-GB" sz="1200" dirty="0">
                <a:latin typeface="Rockwell" panose="02060603020205020403" pitchFamily="18" charset="0"/>
              </a:rPr>
              <a:t>. </a:t>
            </a:r>
            <a:r>
              <a:rPr lang="en-GB" sz="1200" dirty="0" err="1">
                <a:latin typeface="Rockwell" panose="02060603020205020403" pitchFamily="18" charset="0"/>
              </a:rPr>
              <a:t>Contoh</a:t>
            </a:r>
            <a:r>
              <a:rPr lang="en-GB" sz="1200" dirty="0">
                <a:latin typeface="Rockwell" panose="02060603020205020403" pitchFamily="18" charset="0"/>
              </a:rPr>
              <a:t> pada </a:t>
            </a:r>
            <a:r>
              <a:rPr lang="en-GB" sz="1200" dirty="0" err="1">
                <a:latin typeface="Rockwell" panose="02060603020205020403" pitchFamily="18" charset="0"/>
              </a:rPr>
              <a:t>hadits</a:t>
            </a:r>
            <a:r>
              <a:rPr lang="en-GB" sz="1200" dirty="0">
                <a:latin typeface="Rockwell" panose="02060603020205020403" pitchFamily="18" charset="0"/>
              </a:rPr>
              <a:t>: </a:t>
            </a:r>
            <a:r>
              <a:rPr lang="en-GB" sz="1200" i="1" dirty="0">
                <a:latin typeface="Rockwell" panose="02060603020205020403" pitchFamily="18" charset="0"/>
              </a:rPr>
              <a:t>“</a:t>
            </a:r>
            <a:r>
              <a:rPr lang="en-GB" sz="1200" i="1" dirty="0" err="1">
                <a:latin typeface="Rockwell" panose="02060603020205020403" pitchFamily="18" charset="0"/>
              </a:rPr>
              <a:t>Apabila</a:t>
            </a:r>
            <a:r>
              <a:rPr lang="en-GB" sz="1200" i="1" dirty="0">
                <a:latin typeface="Rockwell" panose="02060603020205020403" pitchFamily="18" charset="0"/>
              </a:rPr>
              <a:t> air </a:t>
            </a:r>
            <a:r>
              <a:rPr lang="en-GB" sz="1200" i="1" dirty="0" err="1">
                <a:latin typeface="Rockwell" panose="02060603020205020403" pitchFamily="18" charset="0"/>
              </a:rPr>
              <a:t>telah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mencapai</a:t>
            </a:r>
            <a:r>
              <a:rPr lang="en-GB" sz="1200" i="1" dirty="0">
                <a:latin typeface="Rockwell" panose="02060603020205020403" pitchFamily="18" charset="0"/>
              </a:rPr>
              <a:t> dua </a:t>
            </a:r>
            <a:r>
              <a:rPr lang="en-GB" sz="1200" i="1" dirty="0" err="1">
                <a:latin typeface="Rockwell" panose="02060603020205020403" pitchFamily="18" charset="0"/>
              </a:rPr>
              <a:t>qullah</a:t>
            </a:r>
            <a:r>
              <a:rPr lang="en-GB" sz="1200" i="1" dirty="0">
                <a:latin typeface="Rockwell" panose="02060603020205020403" pitchFamily="18" charset="0"/>
              </a:rPr>
              <a:t>, </a:t>
            </a:r>
            <a:r>
              <a:rPr lang="en-GB" sz="1200" i="1" dirty="0" err="1">
                <a:latin typeface="Rockwell" panose="02060603020205020403" pitchFamily="18" charset="0"/>
              </a:rPr>
              <a:t>maka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ia</a:t>
            </a:r>
            <a:r>
              <a:rPr lang="en-GB" sz="1200" i="1" dirty="0">
                <a:latin typeface="Rockwell" panose="02060603020205020403" pitchFamily="18" charset="0"/>
              </a:rPr>
              <a:t> tidak </a:t>
            </a:r>
            <a:r>
              <a:rPr lang="en-GB" sz="1200" i="1" dirty="0" err="1">
                <a:latin typeface="Rockwell" panose="02060603020205020403" pitchFamily="18" charset="0"/>
              </a:rPr>
              <a:t>membawa</a:t>
            </a:r>
            <a:r>
              <a:rPr lang="en-GB" sz="1200" i="1" dirty="0"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latin typeface="Rockwell" panose="02060603020205020403" pitchFamily="18" charset="0"/>
              </a:rPr>
              <a:t>kotoran</a:t>
            </a:r>
            <a:r>
              <a:rPr lang="en-GB" sz="1200" i="1" dirty="0">
                <a:latin typeface="Rockwell" panose="02060603020205020403" pitchFamily="18" charset="0"/>
              </a:rPr>
              <a:t> (</a:t>
            </a:r>
            <a:r>
              <a:rPr lang="en-GB" sz="1200" i="1" dirty="0" err="1">
                <a:latin typeface="Rockwell" panose="02060603020205020403" pitchFamily="18" charset="0"/>
              </a:rPr>
              <a:t>najis</a:t>
            </a:r>
            <a:r>
              <a:rPr lang="en-GB" sz="1200" i="1" dirty="0">
                <a:latin typeface="Rockwell" panose="02060603020205020403" pitchFamily="18" charset="0"/>
              </a:rPr>
              <a:t>)”.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43B393F-4DBD-5552-DF95-C796CD3382B5}"/>
              </a:ext>
            </a:extLst>
          </p:cNvPr>
          <p:cNvSpPr/>
          <p:nvPr/>
        </p:nvSpPr>
        <p:spPr>
          <a:xfrm>
            <a:off x="7661605" y="4435794"/>
            <a:ext cx="4326453" cy="11397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hujjiyah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al-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Hanafi,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mafhum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mukhalafah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dijadikan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hujjah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Oleh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kambing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sa'imah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digembalakan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menunjukkan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kambing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ma'luf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diberi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zakatnya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endParaRPr lang="en-GB" sz="12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B33E7B55-5C0E-A0A4-DCCB-5395E0D12B72}"/>
              </a:ext>
            </a:extLst>
          </p:cNvPr>
          <p:cNvSpPr/>
          <p:nvPr/>
        </p:nvSpPr>
        <p:spPr>
          <a:xfrm>
            <a:off x="7661607" y="5628658"/>
            <a:ext cx="4326453" cy="11397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Artinya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para ulama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sepakat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tentang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keabsahan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sampai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dan sahih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menurut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serta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cara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memahaminya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disepakati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oleh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muncul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penerapan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memahami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maknanya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pada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kasus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tertentu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uang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kertas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harta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ribawi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berlaku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riba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). </a:t>
            </a:r>
            <a:endParaRPr lang="en-GB" sz="12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1309069-9587-1693-9439-BBD75485506D}"/>
              </a:ext>
            </a:extLst>
          </p:cNvPr>
          <p:cNvCxnSpPr>
            <a:cxnSpLocks/>
            <a:stCxn id="38" idx="3"/>
            <a:endCxn id="31" idx="1"/>
          </p:cNvCxnSpPr>
          <p:nvPr/>
        </p:nvCxnSpPr>
        <p:spPr>
          <a:xfrm>
            <a:off x="4796901" y="5005666"/>
            <a:ext cx="358135" cy="1192862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C64959D-589E-C920-442D-D3E3D7401863}"/>
              </a:ext>
            </a:extLst>
          </p:cNvPr>
          <p:cNvCxnSpPr>
            <a:cxnSpLocks/>
            <a:stCxn id="38" idx="3"/>
            <a:endCxn id="30" idx="1"/>
          </p:cNvCxnSpPr>
          <p:nvPr/>
        </p:nvCxnSpPr>
        <p:spPr>
          <a:xfrm flipV="1">
            <a:off x="4796901" y="3798686"/>
            <a:ext cx="354485" cy="120698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813B220-F43B-CA8D-DD57-01C63DC037D6}"/>
              </a:ext>
            </a:extLst>
          </p:cNvPr>
          <p:cNvCxnSpPr>
            <a:cxnSpLocks/>
            <a:stCxn id="38" idx="3"/>
            <a:endCxn id="29" idx="1"/>
          </p:cNvCxnSpPr>
          <p:nvPr/>
        </p:nvCxnSpPr>
        <p:spPr>
          <a:xfrm>
            <a:off x="4796901" y="5005666"/>
            <a:ext cx="358132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95D89E33-AB89-60A6-77CA-DDD541ECF27D}"/>
              </a:ext>
            </a:extLst>
          </p:cNvPr>
          <p:cNvSpPr/>
          <p:nvPr/>
        </p:nvSpPr>
        <p:spPr>
          <a:xfrm>
            <a:off x="2687988" y="1052739"/>
            <a:ext cx="2108912" cy="9192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Dalam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Keabsahan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Dalil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D83D6BC-88C1-7A06-05DF-5027DE0DC33F}"/>
              </a:ext>
            </a:extLst>
          </p:cNvPr>
          <p:cNvCxnSpPr>
            <a:cxnSpLocks/>
            <a:stCxn id="64" idx="3"/>
            <a:endCxn id="26" idx="1"/>
          </p:cNvCxnSpPr>
          <p:nvPr/>
        </p:nvCxnSpPr>
        <p:spPr>
          <a:xfrm flipV="1">
            <a:off x="4796900" y="516373"/>
            <a:ext cx="354486" cy="995975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23C7C6E-CB4C-6576-6868-609DA442F7EE}"/>
              </a:ext>
            </a:extLst>
          </p:cNvPr>
          <p:cNvCxnSpPr>
            <a:cxnSpLocks/>
            <a:stCxn id="64" idx="3"/>
            <a:endCxn id="27" idx="1"/>
          </p:cNvCxnSpPr>
          <p:nvPr/>
        </p:nvCxnSpPr>
        <p:spPr>
          <a:xfrm>
            <a:off x="4796900" y="1512348"/>
            <a:ext cx="358134" cy="105176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C6F62BF-0444-D9C2-A61B-B60482554AB1}"/>
              </a:ext>
            </a:extLst>
          </p:cNvPr>
          <p:cNvCxnSpPr>
            <a:cxnSpLocks/>
            <a:stCxn id="64" idx="3"/>
            <a:endCxn id="24" idx="1"/>
          </p:cNvCxnSpPr>
          <p:nvPr/>
        </p:nvCxnSpPr>
        <p:spPr>
          <a:xfrm flipV="1">
            <a:off x="4796900" y="1510324"/>
            <a:ext cx="358135" cy="2024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ED69DFB0-126F-8AAE-3A99-3579789F75E0}"/>
              </a:ext>
            </a:extLst>
          </p:cNvPr>
          <p:cNvCxnSpPr>
            <a:cxnSpLocks/>
            <a:stCxn id="26" idx="3"/>
            <a:endCxn id="39" idx="1"/>
          </p:cNvCxnSpPr>
          <p:nvPr/>
        </p:nvCxnSpPr>
        <p:spPr>
          <a:xfrm>
            <a:off x="7299822" y="516373"/>
            <a:ext cx="358136" cy="566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1C01E16-511A-3DD3-14B8-AC0044AB4E32}"/>
              </a:ext>
            </a:extLst>
          </p:cNvPr>
          <p:cNvCxnSpPr>
            <a:cxnSpLocks/>
            <a:stCxn id="27" idx="3"/>
            <a:endCxn id="41" idx="1"/>
          </p:cNvCxnSpPr>
          <p:nvPr/>
        </p:nvCxnSpPr>
        <p:spPr>
          <a:xfrm>
            <a:off x="7303472" y="2564111"/>
            <a:ext cx="358135" cy="1653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D9C92E6-A427-A039-7357-1604822DFCF4}"/>
              </a:ext>
            </a:extLst>
          </p:cNvPr>
          <p:cNvCxnSpPr>
            <a:cxnSpLocks/>
            <a:stCxn id="24" idx="3"/>
            <a:endCxn id="40" idx="1"/>
          </p:cNvCxnSpPr>
          <p:nvPr/>
        </p:nvCxnSpPr>
        <p:spPr>
          <a:xfrm>
            <a:off x="7303472" y="1510324"/>
            <a:ext cx="358135" cy="4049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5428749-B768-AF3F-C055-28DB71372660}"/>
              </a:ext>
            </a:extLst>
          </p:cNvPr>
          <p:cNvCxnSpPr>
            <a:cxnSpLocks/>
            <a:stCxn id="30" idx="3"/>
            <a:endCxn id="46" idx="1"/>
          </p:cNvCxnSpPr>
          <p:nvPr/>
        </p:nvCxnSpPr>
        <p:spPr>
          <a:xfrm>
            <a:off x="7299822" y="3798686"/>
            <a:ext cx="358137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2EADF60-0A82-AD79-1F91-1C3B8266ADA0}"/>
              </a:ext>
            </a:extLst>
          </p:cNvPr>
          <p:cNvCxnSpPr>
            <a:cxnSpLocks/>
            <a:stCxn id="31" idx="3"/>
            <a:endCxn id="48" idx="1"/>
          </p:cNvCxnSpPr>
          <p:nvPr/>
        </p:nvCxnSpPr>
        <p:spPr>
          <a:xfrm>
            <a:off x="7303472" y="6198528"/>
            <a:ext cx="358135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BB33287B-14C5-0A53-1081-C125A6C84696}"/>
              </a:ext>
            </a:extLst>
          </p:cNvPr>
          <p:cNvCxnSpPr>
            <a:cxnSpLocks/>
            <a:stCxn id="29" idx="3"/>
            <a:endCxn id="47" idx="1"/>
          </p:cNvCxnSpPr>
          <p:nvPr/>
        </p:nvCxnSpPr>
        <p:spPr>
          <a:xfrm flipV="1">
            <a:off x="7303471" y="5005665"/>
            <a:ext cx="358134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E346FD43-F9F2-6F81-0CB6-1B982D5C9736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49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4F685A8-61B2-A401-DB76-A9B199F0292A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4423529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E4713-8176-002D-8A91-2BBDB4BAB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152BE2B-C3CE-B594-888D-F7F6787706D7}"/>
              </a:ext>
            </a:extLst>
          </p:cNvPr>
          <p:cNvCxnSpPr>
            <a:cxnSpLocks/>
            <a:stCxn id="34" idx="3"/>
            <a:endCxn id="29" idx="1"/>
          </p:cNvCxnSpPr>
          <p:nvPr/>
        </p:nvCxnSpPr>
        <p:spPr>
          <a:xfrm>
            <a:off x="2395728" y="3634513"/>
            <a:ext cx="497687" cy="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10C6B2D-1197-29C5-D616-258971041A52}"/>
              </a:ext>
            </a:extLst>
          </p:cNvPr>
          <p:cNvCxnSpPr>
            <a:cxnSpLocks/>
            <a:stCxn id="34" idx="3"/>
            <a:endCxn id="27" idx="1"/>
          </p:cNvCxnSpPr>
          <p:nvPr/>
        </p:nvCxnSpPr>
        <p:spPr>
          <a:xfrm flipV="1">
            <a:off x="2395728" y="1893150"/>
            <a:ext cx="497690" cy="1741363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A6E492C-9EAB-F9E6-9232-7C668917F58D}"/>
              </a:ext>
            </a:extLst>
          </p:cNvPr>
          <p:cNvSpPr/>
          <p:nvPr/>
        </p:nvSpPr>
        <p:spPr>
          <a:xfrm>
            <a:off x="2893420" y="182700"/>
            <a:ext cx="2392212" cy="10310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ulama tidak boleh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sebab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perselisihan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perpecahan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8CFC54F-865F-E16C-D5FB-4B1576BF4DB7}"/>
              </a:ext>
            </a:extLst>
          </p:cNvPr>
          <p:cNvSpPr/>
          <p:nvPr/>
        </p:nvSpPr>
        <p:spPr>
          <a:xfrm>
            <a:off x="2893418" y="1352011"/>
            <a:ext cx="2392211" cy="108227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Memaafkan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orang yang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berbeda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latin typeface="Rockwell" panose="02060603020205020403" pitchFamily="18" charset="0"/>
              </a:rPr>
              <a:t>ijtihad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5664DED-7E76-7340-F7AF-BB46E3B995DE}"/>
              </a:ext>
            </a:extLst>
          </p:cNvPr>
          <p:cNvSpPr/>
          <p:nvPr/>
        </p:nvSpPr>
        <p:spPr>
          <a:xfrm>
            <a:off x="2893415" y="3191832"/>
            <a:ext cx="2392211" cy="8853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Tidak boleh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mencari-cari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rukhsah</a:t>
            </a:r>
            <a:r>
              <a:rPr lang="en-GB" sz="1600" b="1" i="1" dirty="0">
                <a:solidFill>
                  <a:schemeClr val="bg1"/>
                </a:solidFill>
                <a:latin typeface="Rockwell" panose="02060603020205020403" pitchFamily="18" charset="0"/>
              </a:rPr>
              <a:t>/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keringanan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2C4ED80-01FB-BBEC-F7F4-B51355981818}"/>
              </a:ext>
            </a:extLst>
          </p:cNvPr>
          <p:cNvSpPr/>
          <p:nvPr/>
        </p:nvSpPr>
        <p:spPr>
          <a:xfrm>
            <a:off x="2893415" y="4904064"/>
            <a:ext cx="2392211" cy="88536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Kebenaran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khilaf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3D30FBB-DF16-2568-50B6-B2A19705FE96}"/>
              </a:ext>
            </a:extLst>
          </p:cNvPr>
          <p:cNvSpPr/>
          <p:nvPr/>
        </p:nvSpPr>
        <p:spPr>
          <a:xfrm>
            <a:off x="247290" y="2965045"/>
            <a:ext cx="2148438" cy="133893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SIKAP TERHADAP PERBEDAAN PARA ULAMA</a:t>
            </a:r>
            <a:endParaRPr lang="en-GB" sz="2000" b="1" dirty="0">
              <a:solidFill>
                <a:schemeClr val="bg1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DCFC5A0-8BBE-65E3-93C3-55B2029C3B46}"/>
              </a:ext>
            </a:extLst>
          </p:cNvPr>
          <p:cNvSpPr/>
          <p:nvPr/>
        </p:nvSpPr>
        <p:spPr>
          <a:xfrm>
            <a:off x="5586984" y="182700"/>
            <a:ext cx="6397428" cy="10310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Sehingga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seseorang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orang lain,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menganggapnya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fasik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mengkafirkannya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atau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mencelanya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ini. 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apa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diriwayatkan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sebagian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dikatakan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Malik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khiyar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majlis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“Malik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harus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diminta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bertaubat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. Jika tidak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bertaubat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harus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dibunuh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”.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5018AB1-CB06-000B-E217-291EED389C26}"/>
              </a:ext>
            </a:extLst>
          </p:cNvPr>
          <p:cNvSpPr/>
          <p:nvPr/>
        </p:nvSpPr>
        <p:spPr>
          <a:xfrm>
            <a:off x="5586984" y="1306164"/>
            <a:ext cx="6397428" cy="117397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Para ulama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membedakan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antara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ijtihad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khilaf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ulama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berijtihad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karena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belum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sampai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nash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sampai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setelah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mujtahid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(orang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berijtihad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jika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berijtihad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suatu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masalah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benar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mendapatkan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dua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pahala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Jika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berijtihad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salah,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mendapatkan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pahala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Jadi,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antara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pahala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dua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pahala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473EDD6E-4CE1-728D-D42B-9002AB41E51C}"/>
              </a:ext>
            </a:extLst>
          </p:cNvPr>
          <p:cNvSpPr/>
          <p:nvPr/>
        </p:nvSpPr>
        <p:spPr>
          <a:xfrm>
            <a:off x="5586983" y="2572573"/>
            <a:ext cx="6397428" cy="21238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Jika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seseorang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mengambil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rukhsah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semua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keburukan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terkumpul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Contohnya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Abu Hanifah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membolehkan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pernikahan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tanpa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wali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tapi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mensyaratkan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saksi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Mazhab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Malik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saksi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disyaratkan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pernikahan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tapi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mensyaratkan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i’lan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Imam Ahmad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mensyaratkan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i’lan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hukumnya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mustahab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Kemudian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mengambil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wanita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“Saya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menikahimu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”,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naik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mobil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pergi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para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salaf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berkata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Barangsiapa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mencari-cari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rukhsah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telah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menjadi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zindiq (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munafik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/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sesat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)”. 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(Ibnu Abdil Barr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dalam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Jami' Bayan al-'Ilm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Fadhlihi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).  Jika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bertanya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ulama,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ulama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azimah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(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hukum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lebih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berat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),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meninggalkan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mencari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ulama’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kedua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ketiga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sampai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menemukan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rukhsah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inilah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yang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disebut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mencari-cari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rukhsah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99ADF16C-6E9C-57A4-D4E4-C891E682EFD9}"/>
              </a:ext>
            </a:extLst>
          </p:cNvPr>
          <p:cNvSpPr/>
          <p:nvPr/>
        </p:nvSpPr>
        <p:spPr>
          <a:xfrm>
            <a:off x="5586983" y="4788886"/>
            <a:ext cx="6397428" cy="112802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Kita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setiap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mujtahid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benar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mujtahid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diberi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pahala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bisa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benar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dan bisa salah,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kebenaran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ada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pada salah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dari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mereka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Karena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hadis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: 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“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Apabila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seorang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hakim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berijtihad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benar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mendapatkan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dua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pahala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. Dan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apabila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berijtihad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lalu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salah,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maka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ia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mendapatkan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satu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pahala</a:t>
            </a:r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”. 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(HR. Bukhari Muslim).  Jadi,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kita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tidak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mengatakan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kebenaran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relatif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atau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kebenaran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itu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banyak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.</a:t>
            </a:r>
            <a:endParaRPr lang="en-GB" sz="12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C5CCDC4-B2D7-602B-62EB-A8EE4CA739A8}"/>
              </a:ext>
            </a:extLst>
          </p:cNvPr>
          <p:cNvCxnSpPr>
            <a:cxnSpLocks/>
            <a:stCxn id="26" idx="3"/>
            <a:endCxn id="39" idx="1"/>
          </p:cNvCxnSpPr>
          <p:nvPr/>
        </p:nvCxnSpPr>
        <p:spPr>
          <a:xfrm>
            <a:off x="5285632" y="698213"/>
            <a:ext cx="301352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B73D40D-CEB6-E707-8E17-B4A4FB885BD3}"/>
              </a:ext>
            </a:extLst>
          </p:cNvPr>
          <p:cNvCxnSpPr>
            <a:cxnSpLocks/>
            <a:stCxn id="27" idx="3"/>
            <a:endCxn id="41" idx="1"/>
          </p:cNvCxnSpPr>
          <p:nvPr/>
        </p:nvCxnSpPr>
        <p:spPr>
          <a:xfrm>
            <a:off x="5285629" y="1893150"/>
            <a:ext cx="301355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27F907DC-D651-F931-B512-5130C0870A2E}"/>
              </a:ext>
            </a:extLst>
          </p:cNvPr>
          <p:cNvCxnSpPr>
            <a:cxnSpLocks/>
            <a:stCxn id="31" idx="3"/>
            <a:endCxn id="48" idx="1"/>
          </p:cNvCxnSpPr>
          <p:nvPr/>
        </p:nvCxnSpPr>
        <p:spPr>
          <a:xfrm>
            <a:off x="5285626" y="5346745"/>
            <a:ext cx="301357" cy="6156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81813D8-A97F-DDB5-6A28-17F9C4C5131B}"/>
              </a:ext>
            </a:extLst>
          </p:cNvPr>
          <p:cNvCxnSpPr>
            <a:cxnSpLocks/>
            <a:stCxn id="29" idx="3"/>
            <a:endCxn id="47" idx="1"/>
          </p:cNvCxnSpPr>
          <p:nvPr/>
        </p:nvCxnSpPr>
        <p:spPr>
          <a:xfrm flipV="1">
            <a:off x="5285626" y="3634512"/>
            <a:ext cx="301357" cy="1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5FF3AD6-6494-455B-6975-FDA04426E23A}"/>
              </a:ext>
            </a:extLst>
          </p:cNvPr>
          <p:cNvSpPr/>
          <p:nvPr/>
        </p:nvSpPr>
        <p:spPr>
          <a:xfrm>
            <a:off x="2893415" y="5842645"/>
            <a:ext cx="2392211" cy="879931"/>
          </a:xfrm>
          <a:prstGeom prst="round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tidak boleh </a:t>
            </a:r>
            <a:r>
              <a:rPr lang="en-GB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dijadikan</a:t>
            </a:r>
            <a:r>
              <a:rPr lang="en-GB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600" b="1" i="1" dirty="0" err="1">
                <a:solidFill>
                  <a:schemeClr val="bg1"/>
                </a:solidFill>
                <a:latin typeface="Rockwell" panose="02060603020205020403" pitchFamily="18" charset="0"/>
              </a:rPr>
              <a:t>hujjah</a:t>
            </a:r>
            <a:endParaRPr lang="en-GB" sz="16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43AFF93-ED8B-C0DF-F5CF-5DDAE37BAB9B}"/>
              </a:ext>
            </a:extLst>
          </p:cNvPr>
          <p:cNvSpPr/>
          <p:nvPr/>
        </p:nvSpPr>
        <p:spPr>
          <a:xfrm>
            <a:off x="5586983" y="6009351"/>
            <a:ext cx="6397428" cy="546520"/>
          </a:xfrm>
          <a:prstGeom prst="round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i="1" dirty="0">
                <a:solidFill>
                  <a:schemeClr val="bg1"/>
                </a:solidFill>
                <a:latin typeface="Rockwell" panose="02060603020205020403" pitchFamily="18" charset="0"/>
              </a:rPr>
              <a:t>Ijma'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tetapi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bukanlah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 Sebagian orang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mengira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bahwa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adanya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perbedaan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pendapat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adalah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dalil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atas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Rockwell" panose="02060603020205020403" pitchFamily="18" charset="0"/>
              </a:rPr>
              <a:t>kebolehan</a:t>
            </a:r>
            <a:r>
              <a:rPr lang="en-GB" sz="1200" dirty="0">
                <a:solidFill>
                  <a:schemeClr val="bg1"/>
                </a:solidFill>
                <a:latin typeface="Rockwell" panose="02060603020205020403" pitchFamily="18" charset="0"/>
              </a:rPr>
              <a:t>.</a:t>
            </a:r>
            <a:endParaRPr lang="en-GB" sz="1200" b="1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71179E32-96D5-0F43-2635-34F9BCEC5E16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>
            <a:off x="5285626" y="6282611"/>
            <a:ext cx="301357" cy="0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AF9AE6B4-21EE-8B00-09D9-BB207B6E8364}"/>
              </a:ext>
            </a:extLst>
          </p:cNvPr>
          <p:cNvCxnSpPr>
            <a:cxnSpLocks/>
            <a:stCxn id="34" idx="3"/>
            <a:endCxn id="31" idx="1"/>
          </p:cNvCxnSpPr>
          <p:nvPr/>
        </p:nvCxnSpPr>
        <p:spPr>
          <a:xfrm>
            <a:off x="2395728" y="3634513"/>
            <a:ext cx="497687" cy="1712232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B995C646-E7B5-B8C0-D9AB-C3EFF8F2EC79}"/>
              </a:ext>
            </a:extLst>
          </p:cNvPr>
          <p:cNvCxnSpPr>
            <a:cxnSpLocks/>
            <a:stCxn id="34" idx="3"/>
            <a:endCxn id="26" idx="1"/>
          </p:cNvCxnSpPr>
          <p:nvPr/>
        </p:nvCxnSpPr>
        <p:spPr>
          <a:xfrm flipV="1">
            <a:off x="2395728" y="698213"/>
            <a:ext cx="497692" cy="2936300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43503F40-751F-A49E-9641-F9D0C6D45FDE}"/>
              </a:ext>
            </a:extLst>
          </p:cNvPr>
          <p:cNvCxnSpPr>
            <a:cxnSpLocks/>
            <a:stCxn id="34" idx="3"/>
            <a:endCxn id="17" idx="1"/>
          </p:cNvCxnSpPr>
          <p:nvPr/>
        </p:nvCxnSpPr>
        <p:spPr>
          <a:xfrm>
            <a:off x="2395728" y="3634513"/>
            <a:ext cx="497687" cy="2648098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4824E78F-B5D9-C007-3574-590E92691D80}"/>
              </a:ext>
            </a:extLst>
          </p:cNvPr>
          <p:cNvSpPr/>
          <p:nvPr/>
        </p:nvSpPr>
        <p:spPr>
          <a:xfrm>
            <a:off x="9144" y="18288"/>
            <a:ext cx="494581" cy="3881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50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369C547-1456-FBA9-901F-9BCF97A77902}"/>
              </a:ext>
            </a:extLst>
          </p:cNvPr>
          <p:cNvSpPr txBox="1"/>
          <p:nvPr/>
        </p:nvSpPr>
        <p:spPr>
          <a:xfrm>
            <a:off x="0" y="6581001"/>
            <a:ext cx="13167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200" b="1" i="1" cap="none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Samsuril</a:t>
            </a:r>
            <a:r>
              <a:rPr lang="en-GB" altLang="en-US" sz="1200" b="1" i="1" cap="non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Wadi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4546207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-20211229-WA0021">
            <a:extLst>
              <a:ext uri="{FF2B5EF4-FFF2-40B4-BE49-F238E27FC236}">
                <a16:creationId xmlns:a16="http://schemas.microsoft.com/office/drawing/2014/main" id="{30E6328B-AD15-D5B1-4762-14F8153C08B2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31288" y="4187952"/>
            <a:ext cx="3060552" cy="245243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92039EA-4292-EE1D-BC8C-B5FDBC9F45DB}"/>
              </a:ext>
            </a:extLst>
          </p:cNvPr>
          <p:cNvSpPr txBox="1">
            <a:spLocks/>
          </p:cNvSpPr>
          <p:nvPr/>
        </p:nvSpPr>
        <p:spPr>
          <a:xfrm>
            <a:off x="3515508" y="3255899"/>
            <a:ext cx="9001462" cy="3602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ar-QA" sz="4400" b="1" dirty="0">
                <a:solidFill>
                  <a:srgbClr val="FFFF00"/>
                </a:solidFill>
              </a:rPr>
              <a:t>سبـــــحانك اللــــهم وبحــــمدك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ar-QA" sz="4400" b="1" dirty="0">
                <a:solidFill>
                  <a:srgbClr val="FFFF00"/>
                </a:solidFill>
              </a:rPr>
              <a:t>أشــــــهد أن لا إله إلا أنت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ar-QA" sz="4400" b="1" dirty="0">
                <a:solidFill>
                  <a:srgbClr val="FFFF00"/>
                </a:solidFill>
              </a:rPr>
              <a:t>أستغفرك وأتوب إليك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ar-QA" sz="4400" b="1" dirty="0">
              <a:solidFill>
                <a:srgbClr val="FFFF0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ar-QA" sz="4400" b="1" dirty="0">
                <a:solidFill>
                  <a:srgbClr val="FFFF00"/>
                </a:solidFill>
              </a:rPr>
              <a:t>وجزاكم الله خيرا</a:t>
            </a:r>
            <a:endParaRPr lang="en-GB" sz="4400" b="1" dirty="0">
              <a:solidFill>
                <a:srgbClr val="FFFF00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11241E3-B00D-FEAA-0F48-52884E84ACE5}"/>
              </a:ext>
            </a:extLst>
          </p:cNvPr>
          <p:cNvSpPr/>
          <p:nvPr/>
        </p:nvSpPr>
        <p:spPr>
          <a:xfrm>
            <a:off x="2684379" y="661068"/>
            <a:ext cx="6823241" cy="20089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R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EFERENSI: </a:t>
            </a:r>
          </a:p>
          <a:p>
            <a:pPr algn="ctr"/>
            <a:endParaRPr lang="en-GB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342900" indent="-342900">
              <a:buAutoNum type="arabicPeriod"/>
            </a:pP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Kutaib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: “</a:t>
            </a:r>
            <a:r>
              <a:rPr lang="ar-QA" b="1" dirty="0">
                <a:solidFill>
                  <a:schemeClr val="bg1"/>
                </a:solidFill>
                <a:latin typeface="Rockwell" panose="02060603020205020403" pitchFamily="18" charset="0"/>
              </a:rPr>
              <a:t>المدخل إلى الفقه الإسلامي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” dan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Penjelasan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Rockwell" panose="02060603020205020403" pitchFamily="18" charset="0"/>
              </a:rPr>
              <a:t>Penulis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 Dr. Amir Bahjat</a:t>
            </a:r>
          </a:p>
          <a:p>
            <a:pPr marL="342900" indent="-342900">
              <a:buAutoNum type="arabicPeriod"/>
            </a:pP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Kitab: “</a:t>
            </a:r>
            <a:r>
              <a:rPr lang="ar-QA" b="1" dirty="0">
                <a:solidFill>
                  <a:schemeClr val="bg1"/>
                </a:solidFill>
                <a:latin typeface="Rockwell" panose="02060603020205020403" pitchFamily="18" charset="0"/>
              </a:rPr>
              <a:t>صحيح فقه السنة وأدلته وتوضيح مذاهب الأئمة</a:t>
            </a:r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”</a:t>
            </a:r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 Oleh Abu Malik Kamal bin As-Sayid Salim</a:t>
            </a:r>
            <a:endParaRPr lang="en-GB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35415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89770</TotalTime>
  <Words>10644</Words>
  <Application>Microsoft Office PowerPoint</Application>
  <PresentationFormat>Widescreen</PresentationFormat>
  <Paragraphs>965</Paragraphs>
  <Slides>58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AgentConDB</vt:lpstr>
      <vt:lpstr>Arial</vt:lpstr>
      <vt:lpstr>Arial Narrow</vt:lpstr>
      <vt:lpstr>Calibri</vt:lpstr>
      <vt:lpstr>Century Gothic</vt:lpstr>
      <vt:lpstr>Rockwell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هشام وادي</dc:creator>
  <cp:lastModifiedBy>هشام وادي</cp:lastModifiedBy>
  <cp:revision>574</cp:revision>
  <cp:lastPrinted>2025-12-07T16:57:51Z</cp:lastPrinted>
  <dcterms:created xsi:type="dcterms:W3CDTF">2025-02-15T17:46:07Z</dcterms:created>
  <dcterms:modified xsi:type="dcterms:W3CDTF">2025-12-08T15:06:12Z</dcterms:modified>
</cp:coreProperties>
</file>